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61" r:id="rId4"/>
    <p:sldId id="258" r:id="rId5"/>
    <p:sldId id="263" r:id="rId6"/>
    <p:sldId id="264" r:id="rId7"/>
    <p:sldId id="277" r:id="rId8"/>
    <p:sldId id="267" r:id="rId9"/>
    <p:sldId id="283" r:id="rId10"/>
    <p:sldId id="268" r:id="rId11"/>
    <p:sldId id="271" r:id="rId12"/>
    <p:sldId id="282" r:id="rId13"/>
    <p:sldId id="278" r:id="rId14"/>
    <p:sldId id="266" r:id="rId15"/>
    <p:sldId id="286" r:id="rId16"/>
    <p:sldId id="288" r:id="rId17"/>
    <p:sldId id="287" r:id="rId18"/>
    <p:sldId id="284" r:id="rId19"/>
    <p:sldId id="285" r:id="rId20"/>
    <p:sldId id="290" r:id="rId21"/>
    <p:sldId id="289" r:id="rId22"/>
    <p:sldId id="276" r:id="rId23"/>
  </p:sldIdLst>
  <p:sldSz cx="9144000" cy="5143500" type="screen16x9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182" autoAdjust="0"/>
    <p:restoredTop sz="94660"/>
  </p:normalViewPr>
  <p:slideViewPr>
    <p:cSldViewPr snapToGrid="0">
      <p:cViewPr varScale="1">
        <p:scale>
          <a:sx n="79" d="100"/>
          <a:sy n="79" d="100"/>
        </p:scale>
        <p:origin x="752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emf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12" Type="http://schemas.openxmlformats.org/officeDocument/2006/relationships/image" Target="../media/image59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11" Type="http://schemas.openxmlformats.org/officeDocument/2006/relationships/image" Target="../media/image58.png"/><Relationship Id="rId5" Type="http://schemas.openxmlformats.org/officeDocument/2006/relationships/image" Target="../media/image52.png"/><Relationship Id="rId10" Type="http://schemas.openxmlformats.org/officeDocument/2006/relationships/image" Target="../media/image57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12" Type="http://schemas.openxmlformats.org/officeDocument/2006/relationships/image" Target="../media/image61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11" Type="http://schemas.openxmlformats.org/officeDocument/2006/relationships/image" Target="../media/image58.png"/><Relationship Id="rId5" Type="http://schemas.openxmlformats.org/officeDocument/2006/relationships/image" Target="../media/image52.png"/><Relationship Id="rId10" Type="http://schemas.openxmlformats.org/officeDocument/2006/relationships/image" Target="../media/image57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77.png"/><Relationship Id="rId7" Type="http://schemas.openxmlformats.org/officeDocument/2006/relationships/image" Target="../media/image46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78.png"/><Relationship Id="rId4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5" Type="http://schemas.openxmlformats.org/officeDocument/2006/relationships/image" Target="../media/image4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Relationship Id="rId14" Type="http://schemas.openxmlformats.org/officeDocument/2006/relationships/image" Target="../media/image4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-1"/>
            <a:ext cx="9144000" cy="5143500"/>
          </a:xfrm>
          <a:prstGeom prst="rect">
            <a:avLst/>
          </a:prstGeom>
        </p:spPr>
      </p:pic>
      <p:sp>
        <p:nvSpPr>
          <p:cNvPr id="2" name="textbox 2"/>
          <p:cNvSpPr/>
          <p:nvPr/>
        </p:nvSpPr>
        <p:spPr>
          <a:xfrm>
            <a:off x="873940" y="1264320"/>
            <a:ext cx="7444672" cy="2780029"/>
          </a:xfrm>
          <a:prstGeom prst="rect">
            <a:avLst/>
          </a:prstGeom>
          <a:solidFill>
            <a:srgbClr val="F9F9F9"/>
          </a:solidFill>
        </p:spPr>
        <p:txBody>
          <a:bodyPr vert="horz" wrap="square" lIns="0" tIns="0" rIns="0" bIns="0"/>
          <a:lstStyle/>
          <a:p>
            <a:pPr algn="l" rtl="0" eaLnBrk="0">
              <a:lnSpc>
                <a:spcPct val="193000"/>
              </a:lnSpc>
              <a:tabLst/>
            </a:pPr>
            <a:endParaRPr lang="en-US" altLang="Arial" sz="1000"/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-412692" y="0"/>
            <a:ext cx="2673095" cy="37185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4EEC7D0-59CD-A0E9-2677-17A82A698423}"/>
              </a:ext>
            </a:extLst>
          </p:cNvPr>
          <p:cNvSpPr txBox="1"/>
          <p:nvPr/>
        </p:nvSpPr>
        <p:spPr>
          <a:xfrm>
            <a:off x="2236174" y="185927"/>
            <a:ext cx="46691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>
                <a:latin typeface="Calibri" panose="020F0502020204030204" pitchFamily="34" charset="0"/>
                <a:cs typeface="Calibri" panose="020F0502020204030204" pitchFamily="34" charset="0"/>
              </a:rPr>
              <a:t>TRƯỜNG ĐẠI HỌC CÔNG NGHIỆP HÀ NỘI</a:t>
            </a:r>
            <a:r>
              <a:rPr lang="vi-VN" sz="2000" b="1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b="1">
                <a:latin typeface="Calibri" panose="020F0502020204030204" pitchFamily="34" charset="0"/>
                <a:cs typeface="Calibri" panose="020F0502020204030204" pitchFamily="34" charset="0"/>
              </a:rPr>
              <a:t>KHOA CÔNG NGHỆ THÔNG TIN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1DAFFBF-3E6A-470E-66F7-706323F26D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88" y="893813"/>
            <a:ext cx="1005480" cy="9970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93746CD-E251-9CC6-7647-5611EA80EC63}"/>
              </a:ext>
            </a:extLst>
          </p:cNvPr>
          <p:cNvSpPr txBox="1"/>
          <p:nvPr/>
        </p:nvSpPr>
        <p:spPr>
          <a:xfrm>
            <a:off x="1682596" y="2032917"/>
            <a:ext cx="57944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>
                <a:latin typeface="Calibri" panose="020F0502020204030204" pitchFamily="34" charset="0"/>
                <a:cs typeface="Calibri" panose="020F0502020204030204" pitchFamily="34" charset="0"/>
              </a:rPr>
              <a:t>XÂY DỰNG TRANG WEB DWELLHUB QUẢN LÝ THÔNG TIN VÀ CHO THUÊ PHÒNG TRỌ SỬ DỤNG ASP.NET CORE VÀ ANGULAR</a:t>
            </a:r>
            <a:endParaRPr lang="en-US" b="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7F1119-BD75-6718-7E79-1529206B2625}"/>
              </a:ext>
            </a:extLst>
          </p:cNvPr>
          <p:cNvSpPr txBox="1"/>
          <p:nvPr/>
        </p:nvSpPr>
        <p:spPr>
          <a:xfrm>
            <a:off x="2846851" y="3624949"/>
            <a:ext cx="34477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400"/>
              <a:t>Sinh viên thực hiện: Cao Sỹ Minh Hoàng</a:t>
            </a:r>
            <a:endParaRPr lang="en-US" sz="14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889624-EBCC-CA28-FCB5-E17C45BADF4D}"/>
              </a:ext>
            </a:extLst>
          </p:cNvPr>
          <p:cNvSpPr txBox="1"/>
          <p:nvPr/>
        </p:nvSpPr>
        <p:spPr>
          <a:xfrm>
            <a:off x="3227239" y="3326754"/>
            <a:ext cx="26869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400"/>
              <a:t>GVHD: </a:t>
            </a:r>
            <a:r>
              <a:rPr lang="vi-VN" sz="14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TS. Nguyễn Mạnh Cường</a:t>
            </a:r>
            <a:endParaRPr lang="en-US" sz="1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picture 1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0"/>
            <a:ext cx="9144000" cy="5143500"/>
          </a:xfrm>
          <a:prstGeom prst="rect">
            <a:avLst/>
          </a:prstGeom>
        </p:spPr>
      </p:pic>
      <p:sp>
        <p:nvSpPr>
          <p:cNvPr id="117" name="textbox 117"/>
          <p:cNvSpPr/>
          <p:nvPr/>
        </p:nvSpPr>
        <p:spPr>
          <a:xfrm>
            <a:off x="2391281" y="1920911"/>
            <a:ext cx="4365625" cy="148716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  <a:tabLst/>
            </a:pPr>
            <a:endParaRPr lang="Arial" altLang="Arial" sz="1900" dirty="0"/>
          </a:p>
        </p:txBody>
      </p:sp>
      <p:pic>
        <p:nvPicPr>
          <p:cNvPr id="118" name="picture 1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6906767" y="4204716"/>
            <a:ext cx="2191511" cy="859536"/>
          </a:xfrm>
          <a:prstGeom prst="rect">
            <a:avLst/>
          </a:prstGeom>
        </p:spPr>
      </p:pic>
      <p:pic>
        <p:nvPicPr>
          <p:cNvPr id="119" name="picture 1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0" y="25920"/>
            <a:ext cx="3279647" cy="527291"/>
          </a:xfrm>
          <a:prstGeom prst="rect">
            <a:avLst/>
          </a:prstGeom>
        </p:spPr>
      </p:pic>
      <p:pic>
        <p:nvPicPr>
          <p:cNvPr id="120" name="picture 1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1278807" y="3113532"/>
            <a:ext cx="216065" cy="673608"/>
          </a:xfrm>
          <a:prstGeom prst="rect">
            <a:avLst/>
          </a:prstGeom>
        </p:spPr>
      </p:pic>
      <p:pic>
        <p:nvPicPr>
          <p:cNvPr id="121" name="picture 1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1281208" y="1190244"/>
            <a:ext cx="213664" cy="676655"/>
          </a:xfrm>
          <a:prstGeom prst="rect">
            <a:avLst/>
          </a:prstGeom>
        </p:spPr>
      </p:pic>
      <p:pic>
        <p:nvPicPr>
          <p:cNvPr id="122" name="picture 1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1281208" y="2129027"/>
            <a:ext cx="213664" cy="67360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C5B1E1A-7A7F-67B4-D246-B7D10D830E8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70" t="1872" r="40302" b="37310"/>
          <a:stretch/>
        </p:blipFill>
        <p:spPr bwMode="auto">
          <a:xfrm>
            <a:off x="2868329" y="866687"/>
            <a:ext cx="3992716" cy="4078053"/>
          </a:xfrm>
          <a:prstGeom prst="rect">
            <a:avLst/>
          </a:prstGeom>
          <a:ln w="6350">
            <a:noFill/>
          </a:ln>
          <a:effectLst/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AD518A4-42D8-FF9E-A47E-C13FC4D360BE}"/>
              </a:ext>
            </a:extLst>
          </p:cNvPr>
          <p:cNvSpPr txBox="1"/>
          <p:nvPr/>
        </p:nvSpPr>
        <p:spPr>
          <a:xfrm>
            <a:off x="3410183" y="91547"/>
            <a:ext cx="37028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400"/>
              <a:t>Sơ đồ use case tổng quát</a:t>
            </a:r>
            <a:endParaRPr lang="en-US" sz="24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rect"/>
          <p:cNvSpPr/>
          <p:nvPr/>
        </p:nvSpPr>
        <p:spPr>
          <a:xfrm>
            <a:off x="6854952" y="4642103"/>
            <a:ext cx="2289047" cy="501395"/>
          </a:xfrm>
          <a:prstGeom prst="rect">
            <a:avLst/>
          </a:prstGeom>
          <a:solidFill>
            <a:srgbClr val="572BAF">
              <a:alpha val="100000"/>
            </a:srgbClr>
          </a:solidFill>
          <a:ln cap="flat"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147" name="picture 14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7141464" y="4379976"/>
            <a:ext cx="2002535" cy="763523"/>
          </a:xfrm>
          <a:prstGeom prst="rect">
            <a:avLst/>
          </a:prstGeom>
        </p:spPr>
      </p:pic>
      <p:sp>
        <p:nvSpPr>
          <p:cNvPr id="148" name="rect"/>
          <p:cNvSpPr/>
          <p:nvPr/>
        </p:nvSpPr>
        <p:spPr>
          <a:xfrm>
            <a:off x="0" y="0"/>
            <a:ext cx="3163823" cy="320040"/>
          </a:xfrm>
          <a:prstGeom prst="rect">
            <a:avLst/>
          </a:prstGeom>
          <a:solidFill>
            <a:srgbClr val="572BAF">
              <a:alpha val="100000"/>
            </a:srgbClr>
          </a:solidFill>
          <a:ln cap="flat"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49" name="rect"/>
          <p:cNvSpPr/>
          <p:nvPr/>
        </p:nvSpPr>
        <p:spPr>
          <a:xfrm>
            <a:off x="0" y="3243072"/>
            <a:ext cx="1115568" cy="1900427"/>
          </a:xfrm>
          <a:prstGeom prst="rect">
            <a:avLst/>
          </a:prstGeom>
          <a:solidFill>
            <a:srgbClr val="FE1B7F">
              <a:alpha val="99607"/>
            </a:srgbClr>
          </a:solidFill>
          <a:ln cap="flat"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51" name="rect"/>
          <p:cNvSpPr/>
          <p:nvPr/>
        </p:nvSpPr>
        <p:spPr>
          <a:xfrm>
            <a:off x="8354567" y="0"/>
            <a:ext cx="789431" cy="2182367"/>
          </a:xfrm>
          <a:prstGeom prst="rect">
            <a:avLst/>
          </a:prstGeom>
          <a:solidFill>
            <a:srgbClr val="FE1B7F">
              <a:alpha val="99607"/>
            </a:srgbClr>
          </a:solidFill>
          <a:ln cap="flat"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52" name="textbox 152"/>
          <p:cNvSpPr/>
          <p:nvPr/>
        </p:nvSpPr>
        <p:spPr>
          <a:xfrm>
            <a:off x="1549614" y="3324389"/>
            <a:ext cx="1854835" cy="95440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17000"/>
              </a:lnSpc>
              <a:tabLst/>
            </a:pPr>
            <a:endParaRPr lang="Arial" altLang="Arial" sz="1200" dirty="0"/>
          </a:p>
        </p:txBody>
      </p:sp>
      <p:sp>
        <p:nvSpPr>
          <p:cNvPr id="154" name="textbox 154"/>
          <p:cNvSpPr/>
          <p:nvPr/>
        </p:nvSpPr>
        <p:spPr>
          <a:xfrm>
            <a:off x="760366" y="1818980"/>
            <a:ext cx="1854835" cy="95440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17000"/>
              </a:lnSpc>
              <a:tabLst/>
            </a:pPr>
            <a:endParaRPr lang="Arial" altLang="Arial" sz="1200" dirty="0"/>
          </a:p>
        </p:txBody>
      </p:sp>
      <p:pic>
        <p:nvPicPr>
          <p:cNvPr id="155" name="picture 15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0" y="0"/>
            <a:ext cx="2273807" cy="551688"/>
          </a:xfrm>
          <a:prstGeom prst="rect">
            <a:avLst/>
          </a:prstGeom>
        </p:spPr>
      </p:pic>
      <p:sp>
        <p:nvSpPr>
          <p:cNvPr id="156" name="textbox 156"/>
          <p:cNvSpPr/>
          <p:nvPr/>
        </p:nvSpPr>
        <p:spPr>
          <a:xfrm>
            <a:off x="3942399" y="479424"/>
            <a:ext cx="3870959" cy="30924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9672"/>
              </a:lnSpc>
              <a:tabLst/>
            </a:pPr>
            <a:endParaRPr lang="Arial" altLang="Arial" sz="100" dirty="0"/>
          </a:p>
          <a:p>
            <a:pPr indent="12700" algn="l" rtl="0" eaLnBrk="0">
              <a:lnSpc>
                <a:spcPct val="81000"/>
              </a:lnSpc>
              <a:tabLst/>
            </a:pPr>
            <a:r>
              <a:rPr lang="vi-VN" sz="2300" spc="12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Mô hình dữ liệu hệ thống</a:t>
            </a:r>
            <a:endParaRPr lang="Arial" altLang="Arial" sz="2300" dirty="0"/>
          </a:p>
        </p:txBody>
      </p:sp>
      <p:pic>
        <p:nvPicPr>
          <p:cNvPr id="157" name="picture 15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8409430" y="42671"/>
            <a:ext cx="91440" cy="2097023"/>
          </a:xfrm>
          <a:prstGeom prst="rect">
            <a:avLst/>
          </a:prstGeom>
        </p:spPr>
      </p:pic>
      <p:pic>
        <p:nvPicPr>
          <p:cNvPr id="158" name="picture 15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8580119" y="42671"/>
            <a:ext cx="91440" cy="2097023"/>
          </a:xfrm>
          <a:prstGeom prst="rect">
            <a:avLst/>
          </a:prstGeom>
        </p:spPr>
      </p:pic>
      <p:pic>
        <p:nvPicPr>
          <p:cNvPr id="159" name="picture 15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8772143" y="42671"/>
            <a:ext cx="91440" cy="2097023"/>
          </a:xfrm>
          <a:prstGeom prst="rect">
            <a:avLst/>
          </a:prstGeom>
        </p:spPr>
      </p:pic>
      <p:pic>
        <p:nvPicPr>
          <p:cNvPr id="160" name="picture 16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8955023" y="42671"/>
            <a:ext cx="91440" cy="2097023"/>
          </a:xfrm>
          <a:prstGeom prst="rect">
            <a:avLst/>
          </a:prstGeom>
        </p:spPr>
      </p:pic>
      <p:pic>
        <p:nvPicPr>
          <p:cNvPr id="161" name="picture 16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185928" y="3334511"/>
            <a:ext cx="100584" cy="1776983"/>
          </a:xfrm>
          <a:prstGeom prst="rect">
            <a:avLst/>
          </a:prstGeom>
        </p:spPr>
      </p:pic>
      <p:pic>
        <p:nvPicPr>
          <p:cNvPr id="162" name="picture 16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600000">
            <a:off x="804672" y="3334511"/>
            <a:ext cx="100583" cy="1776983"/>
          </a:xfrm>
          <a:prstGeom prst="rect">
            <a:avLst/>
          </a:prstGeom>
        </p:spPr>
      </p:pic>
      <p:pic>
        <p:nvPicPr>
          <p:cNvPr id="163" name="picture 16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1600000">
            <a:off x="393191" y="3334511"/>
            <a:ext cx="97536" cy="1776983"/>
          </a:xfrm>
          <a:prstGeom prst="rect">
            <a:avLst/>
          </a:prstGeom>
        </p:spPr>
      </p:pic>
      <p:pic>
        <p:nvPicPr>
          <p:cNvPr id="164" name="picture 16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1600000">
            <a:off x="609600" y="3334511"/>
            <a:ext cx="97536" cy="1776983"/>
          </a:xfrm>
          <a:prstGeom prst="rect">
            <a:avLst/>
          </a:prstGeom>
        </p:spPr>
      </p:pic>
      <p:pic>
        <p:nvPicPr>
          <p:cNvPr id="3" name="Picture 2" descr="A diagram of a computer&#10;&#10;Description automatically generated">
            <a:extLst>
              <a:ext uri="{FF2B5EF4-FFF2-40B4-BE49-F238E27FC236}">
                <a16:creationId xmlns:a16="http://schemas.microsoft.com/office/drawing/2014/main" id="{21A2D0DF-8124-60B3-4F9D-2DA2ECED9289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8" r="7135" b="7764"/>
          <a:stretch/>
        </p:blipFill>
        <p:spPr bwMode="auto">
          <a:xfrm>
            <a:off x="1234439" y="1172556"/>
            <a:ext cx="5613431" cy="3467821"/>
          </a:xfrm>
          <a:prstGeom prst="rect">
            <a:avLst/>
          </a:prstGeom>
          <a:ln w="6350">
            <a:solidFill>
              <a:schemeClr val="tx1"/>
            </a:solidFill>
          </a:ln>
          <a:effectLst/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A45D12-949B-CF70-BDFE-1BBC5BB36D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picture 116">
            <a:extLst>
              <a:ext uri="{FF2B5EF4-FFF2-40B4-BE49-F238E27FC236}">
                <a16:creationId xmlns:a16="http://schemas.microsoft.com/office/drawing/2014/main" id="{BE76C3D4-4E76-69FE-4A20-432853794D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0"/>
            <a:ext cx="9144000" cy="5143500"/>
          </a:xfrm>
          <a:prstGeom prst="rect">
            <a:avLst/>
          </a:prstGeom>
        </p:spPr>
      </p:pic>
      <p:sp>
        <p:nvSpPr>
          <p:cNvPr id="117" name="textbox 117">
            <a:extLst>
              <a:ext uri="{FF2B5EF4-FFF2-40B4-BE49-F238E27FC236}">
                <a16:creationId xmlns:a16="http://schemas.microsoft.com/office/drawing/2014/main" id="{EC60F562-DE4A-D064-130B-DA8238D5F51D}"/>
              </a:ext>
            </a:extLst>
          </p:cNvPr>
          <p:cNvSpPr/>
          <p:nvPr/>
        </p:nvSpPr>
        <p:spPr>
          <a:xfrm>
            <a:off x="2391281" y="1920911"/>
            <a:ext cx="4365625" cy="148716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  <a:tabLst/>
            </a:pPr>
            <a:endParaRPr lang="Arial" altLang="Arial" sz="1900" dirty="0"/>
          </a:p>
        </p:txBody>
      </p:sp>
      <p:pic>
        <p:nvPicPr>
          <p:cNvPr id="118" name="picture 118">
            <a:extLst>
              <a:ext uri="{FF2B5EF4-FFF2-40B4-BE49-F238E27FC236}">
                <a16:creationId xmlns:a16="http://schemas.microsoft.com/office/drawing/2014/main" id="{90096F03-4252-91AE-B630-618D74E5F6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6906767" y="4204716"/>
            <a:ext cx="2191511" cy="859536"/>
          </a:xfrm>
          <a:prstGeom prst="rect">
            <a:avLst/>
          </a:prstGeom>
        </p:spPr>
      </p:pic>
      <p:pic>
        <p:nvPicPr>
          <p:cNvPr id="119" name="picture 119">
            <a:extLst>
              <a:ext uri="{FF2B5EF4-FFF2-40B4-BE49-F238E27FC236}">
                <a16:creationId xmlns:a16="http://schemas.microsoft.com/office/drawing/2014/main" id="{B3077DB7-A0B8-257D-400B-9800B33636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0" y="25920"/>
            <a:ext cx="3279647" cy="527291"/>
          </a:xfrm>
          <a:prstGeom prst="rect">
            <a:avLst/>
          </a:prstGeom>
        </p:spPr>
      </p:pic>
      <p:pic>
        <p:nvPicPr>
          <p:cNvPr id="120" name="picture 120">
            <a:extLst>
              <a:ext uri="{FF2B5EF4-FFF2-40B4-BE49-F238E27FC236}">
                <a16:creationId xmlns:a16="http://schemas.microsoft.com/office/drawing/2014/main" id="{B754A789-A5E5-97B9-2B8A-B4696C47A0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1273727" y="2924744"/>
            <a:ext cx="216065" cy="673608"/>
          </a:xfrm>
          <a:prstGeom prst="rect">
            <a:avLst/>
          </a:prstGeom>
        </p:spPr>
      </p:pic>
      <p:pic>
        <p:nvPicPr>
          <p:cNvPr id="121" name="picture 121">
            <a:extLst>
              <a:ext uri="{FF2B5EF4-FFF2-40B4-BE49-F238E27FC236}">
                <a16:creationId xmlns:a16="http://schemas.microsoft.com/office/drawing/2014/main" id="{A2A88CB8-C93F-822B-558B-8FA44793C0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1276128" y="1001456"/>
            <a:ext cx="213664" cy="676655"/>
          </a:xfrm>
          <a:prstGeom prst="rect">
            <a:avLst/>
          </a:prstGeom>
        </p:spPr>
      </p:pic>
      <p:pic>
        <p:nvPicPr>
          <p:cNvPr id="122" name="picture 122">
            <a:extLst>
              <a:ext uri="{FF2B5EF4-FFF2-40B4-BE49-F238E27FC236}">
                <a16:creationId xmlns:a16="http://schemas.microsoft.com/office/drawing/2014/main" id="{47951C3B-0EF6-B6A6-AC53-8BF893BE201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1276128" y="1940239"/>
            <a:ext cx="213664" cy="67360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EDDB622-986F-AB7A-5DF8-C1E5D154E846}"/>
              </a:ext>
            </a:extLst>
          </p:cNvPr>
          <p:cNvSpPr txBox="1"/>
          <p:nvPr/>
        </p:nvSpPr>
        <p:spPr>
          <a:xfrm>
            <a:off x="3410183" y="91547"/>
            <a:ext cx="37028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400"/>
              <a:t>Mô hình cơ sở dữ liệu</a:t>
            </a:r>
            <a:endParaRPr lang="en-US" sz="2400"/>
          </a:p>
        </p:txBody>
      </p:sp>
      <p:pic>
        <p:nvPicPr>
          <p:cNvPr id="3" name="Picture 2" descr="A computer screen shot of a computer&#10;&#10;Description automatically generated">
            <a:extLst>
              <a:ext uri="{FF2B5EF4-FFF2-40B4-BE49-F238E27FC236}">
                <a16:creationId xmlns:a16="http://schemas.microsoft.com/office/drawing/2014/main" id="{207CB449-EAF2-1F31-C69A-92C0D105A50F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8" t="1245" r="2356" b="7932"/>
          <a:stretch/>
        </p:blipFill>
        <p:spPr bwMode="auto">
          <a:xfrm>
            <a:off x="1639823" y="1001456"/>
            <a:ext cx="5543550" cy="3817620"/>
          </a:xfrm>
          <a:prstGeom prst="rect">
            <a:avLst/>
          </a:prstGeom>
          <a:ln w="6350">
            <a:solidFill>
              <a:schemeClr val="tx1"/>
            </a:solidFill>
          </a:ln>
          <a:effectLst/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1663015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8CA3A7-353C-1127-F56E-9207EAC39E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rect">
            <a:extLst>
              <a:ext uri="{FF2B5EF4-FFF2-40B4-BE49-F238E27FC236}">
                <a16:creationId xmlns:a16="http://schemas.microsoft.com/office/drawing/2014/main" id="{CCAF5FC4-CCEF-3536-F0B6-56B334694250}"/>
              </a:ext>
            </a:extLst>
          </p:cNvPr>
          <p:cNvSpPr/>
          <p:nvPr/>
        </p:nvSpPr>
        <p:spPr>
          <a:xfrm>
            <a:off x="6854952" y="4642103"/>
            <a:ext cx="2289047" cy="501395"/>
          </a:xfrm>
          <a:prstGeom prst="rect">
            <a:avLst/>
          </a:prstGeom>
          <a:solidFill>
            <a:srgbClr val="572BAF">
              <a:alpha val="100000"/>
            </a:srgbClr>
          </a:solidFill>
          <a:ln cap="flat"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147" name="picture 147">
            <a:extLst>
              <a:ext uri="{FF2B5EF4-FFF2-40B4-BE49-F238E27FC236}">
                <a16:creationId xmlns:a16="http://schemas.microsoft.com/office/drawing/2014/main" id="{9F7A2100-CAE2-3CD7-664F-D719B02169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7141464" y="4379976"/>
            <a:ext cx="2002535" cy="763523"/>
          </a:xfrm>
          <a:prstGeom prst="rect">
            <a:avLst/>
          </a:prstGeom>
        </p:spPr>
      </p:pic>
      <p:sp>
        <p:nvSpPr>
          <p:cNvPr id="148" name="rect">
            <a:extLst>
              <a:ext uri="{FF2B5EF4-FFF2-40B4-BE49-F238E27FC236}">
                <a16:creationId xmlns:a16="http://schemas.microsoft.com/office/drawing/2014/main" id="{13D31713-9055-7DF4-6243-6FCD492DE386}"/>
              </a:ext>
            </a:extLst>
          </p:cNvPr>
          <p:cNvSpPr/>
          <p:nvPr/>
        </p:nvSpPr>
        <p:spPr>
          <a:xfrm>
            <a:off x="0" y="0"/>
            <a:ext cx="3163823" cy="320040"/>
          </a:xfrm>
          <a:prstGeom prst="rect">
            <a:avLst/>
          </a:prstGeom>
          <a:solidFill>
            <a:srgbClr val="572BAF">
              <a:alpha val="100000"/>
            </a:srgbClr>
          </a:solidFill>
          <a:ln cap="flat"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49" name="rect">
            <a:extLst>
              <a:ext uri="{FF2B5EF4-FFF2-40B4-BE49-F238E27FC236}">
                <a16:creationId xmlns:a16="http://schemas.microsoft.com/office/drawing/2014/main" id="{7C9F8D95-E8FE-C284-5856-4E7437EDBCD6}"/>
              </a:ext>
            </a:extLst>
          </p:cNvPr>
          <p:cNvSpPr/>
          <p:nvPr/>
        </p:nvSpPr>
        <p:spPr>
          <a:xfrm>
            <a:off x="0" y="3243072"/>
            <a:ext cx="1115568" cy="1900427"/>
          </a:xfrm>
          <a:prstGeom prst="rect">
            <a:avLst/>
          </a:prstGeom>
          <a:solidFill>
            <a:srgbClr val="FE1B7F">
              <a:alpha val="99607"/>
            </a:srgbClr>
          </a:solidFill>
          <a:ln cap="flat"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51" name="rect">
            <a:extLst>
              <a:ext uri="{FF2B5EF4-FFF2-40B4-BE49-F238E27FC236}">
                <a16:creationId xmlns:a16="http://schemas.microsoft.com/office/drawing/2014/main" id="{623A59FD-B02D-9860-F377-AD7B8411EDE1}"/>
              </a:ext>
            </a:extLst>
          </p:cNvPr>
          <p:cNvSpPr/>
          <p:nvPr/>
        </p:nvSpPr>
        <p:spPr>
          <a:xfrm>
            <a:off x="8354567" y="0"/>
            <a:ext cx="789431" cy="2182367"/>
          </a:xfrm>
          <a:prstGeom prst="rect">
            <a:avLst/>
          </a:prstGeom>
          <a:solidFill>
            <a:srgbClr val="FE1B7F">
              <a:alpha val="99607"/>
            </a:srgbClr>
          </a:solidFill>
          <a:ln cap="flat"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52" name="textbox 152">
            <a:extLst>
              <a:ext uri="{FF2B5EF4-FFF2-40B4-BE49-F238E27FC236}">
                <a16:creationId xmlns:a16="http://schemas.microsoft.com/office/drawing/2014/main" id="{A1D6CE1B-235E-8155-914E-33A722A384B3}"/>
              </a:ext>
            </a:extLst>
          </p:cNvPr>
          <p:cNvSpPr/>
          <p:nvPr/>
        </p:nvSpPr>
        <p:spPr>
          <a:xfrm>
            <a:off x="1549614" y="3324389"/>
            <a:ext cx="1854835" cy="95440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17000"/>
              </a:lnSpc>
              <a:tabLst/>
            </a:pPr>
            <a:endParaRPr lang="Arial" altLang="Arial" sz="1200" dirty="0"/>
          </a:p>
        </p:txBody>
      </p:sp>
      <p:sp>
        <p:nvSpPr>
          <p:cNvPr id="153" name="textbox 153">
            <a:extLst>
              <a:ext uri="{FF2B5EF4-FFF2-40B4-BE49-F238E27FC236}">
                <a16:creationId xmlns:a16="http://schemas.microsoft.com/office/drawing/2014/main" id="{C1033A00-F699-1279-48CB-2A170D903CFB}"/>
              </a:ext>
            </a:extLst>
          </p:cNvPr>
          <p:cNvSpPr/>
          <p:nvPr/>
        </p:nvSpPr>
        <p:spPr>
          <a:xfrm>
            <a:off x="6562809" y="2388992"/>
            <a:ext cx="1854835" cy="95440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17000"/>
              </a:lnSpc>
              <a:tabLst/>
            </a:pPr>
            <a:endParaRPr lang="Arial" altLang="Arial" sz="1200" dirty="0"/>
          </a:p>
        </p:txBody>
      </p:sp>
      <p:sp>
        <p:nvSpPr>
          <p:cNvPr id="154" name="textbox 154">
            <a:extLst>
              <a:ext uri="{FF2B5EF4-FFF2-40B4-BE49-F238E27FC236}">
                <a16:creationId xmlns:a16="http://schemas.microsoft.com/office/drawing/2014/main" id="{4485FF51-850D-EB36-FBB9-E5594ADB1040}"/>
              </a:ext>
            </a:extLst>
          </p:cNvPr>
          <p:cNvSpPr/>
          <p:nvPr/>
        </p:nvSpPr>
        <p:spPr>
          <a:xfrm>
            <a:off x="760366" y="1818980"/>
            <a:ext cx="1854835" cy="95440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17000"/>
              </a:lnSpc>
              <a:tabLst/>
            </a:pPr>
            <a:endParaRPr lang="en-US" altLang="Arial" sz="1200" dirty="0"/>
          </a:p>
        </p:txBody>
      </p:sp>
      <p:pic>
        <p:nvPicPr>
          <p:cNvPr id="155" name="picture 155">
            <a:extLst>
              <a:ext uri="{FF2B5EF4-FFF2-40B4-BE49-F238E27FC236}">
                <a16:creationId xmlns:a16="http://schemas.microsoft.com/office/drawing/2014/main" id="{0F5D3F14-BC74-D541-AFCE-A3A8710FF6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0" y="0"/>
            <a:ext cx="2273807" cy="551688"/>
          </a:xfrm>
          <a:prstGeom prst="rect">
            <a:avLst/>
          </a:prstGeom>
        </p:spPr>
      </p:pic>
      <p:sp>
        <p:nvSpPr>
          <p:cNvPr id="156" name="textbox 156">
            <a:extLst>
              <a:ext uri="{FF2B5EF4-FFF2-40B4-BE49-F238E27FC236}">
                <a16:creationId xmlns:a16="http://schemas.microsoft.com/office/drawing/2014/main" id="{C7CED9C4-5D5B-E768-CED2-5F5AFB22D3A7}"/>
              </a:ext>
            </a:extLst>
          </p:cNvPr>
          <p:cNvSpPr/>
          <p:nvPr/>
        </p:nvSpPr>
        <p:spPr>
          <a:xfrm>
            <a:off x="3942399" y="479424"/>
            <a:ext cx="3199065" cy="31359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9672"/>
              </a:lnSpc>
              <a:tabLst/>
            </a:pPr>
            <a:endParaRPr lang="Arial" altLang="Arial" sz="100" dirty="0"/>
          </a:p>
          <a:p>
            <a:pPr indent="12700" algn="l" rtl="0" eaLnBrk="0">
              <a:lnSpc>
                <a:spcPct val="81000"/>
              </a:lnSpc>
              <a:tabLst/>
            </a:pPr>
            <a:r>
              <a:rPr lang="vi-VN" sz="2300" spc="12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Mô hình cơ sở dữ liệu </a:t>
            </a:r>
            <a:endParaRPr lang="Arial" altLang="Arial" sz="2300" dirty="0"/>
          </a:p>
        </p:txBody>
      </p:sp>
      <p:pic>
        <p:nvPicPr>
          <p:cNvPr id="157" name="picture 157">
            <a:extLst>
              <a:ext uri="{FF2B5EF4-FFF2-40B4-BE49-F238E27FC236}">
                <a16:creationId xmlns:a16="http://schemas.microsoft.com/office/drawing/2014/main" id="{01BD9FE6-0DA5-3FEB-138E-17C7A5B2E6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8409430" y="42671"/>
            <a:ext cx="91440" cy="2097023"/>
          </a:xfrm>
          <a:prstGeom prst="rect">
            <a:avLst/>
          </a:prstGeom>
        </p:spPr>
      </p:pic>
      <p:pic>
        <p:nvPicPr>
          <p:cNvPr id="158" name="picture 158">
            <a:extLst>
              <a:ext uri="{FF2B5EF4-FFF2-40B4-BE49-F238E27FC236}">
                <a16:creationId xmlns:a16="http://schemas.microsoft.com/office/drawing/2014/main" id="{7583183E-01C8-8837-66C5-A922CFCC80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8580119" y="42671"/>
            <a:ext cx="91440" cy="2097023"/>
          </a:xfrm>
          <a:prstGeom prst="rect">
            <a:avLst/>
          </a:prstGeom>
        </p:spPr>
      </p:pic>
      <p:pic>
        <p:nvPicPr>
          <p:cNvPr id="159" name="picture 159">
            <a:extLst>
              <a:ext uri="{FF2B5EF4-FFF2-40B4-BE49-F238E27FC236}">
                <a16:creationId xmlns:a16="http://schemas.microsoft.com/office/drawing/2014/main" id="{88B87DF6-3A13-D1D7-59B7-89937F2575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8772143" y="42671"/>
            <a:ext cx="91440" cy="2097023"/>
          </a:xfrm>
          <a:prstGeom prst="rect">
            <a:avLst/>
          </a:prstGeom>
        </p:spPr>
      </p:pic>
      <p:pic>
        <p:nvPicPr>
          <p:cNvPr id="160" name="picture 160">
            <a:extLst>
              <a:ext uri="{FF2B5EF4-FFF2-40B4-BE49-F238E27FC236}">
                <a16:creationId xmlns:a16="http://schemas.microsoft.com/office/drawing/2014/main" id="{1A58B753-701B-95E6-381E-BC1B2ECFF81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8955023" y="42671"/>
            <a:ext cx="91440" cy="2097023"/>
          </a:xfrm>
          <a:prstGeom prst="rect">
            <a:avLst/>
          </a:prstGeom>
        </p:spPr>
      </p:pic>
      <p:pic>
        <p:nvPicPr>
          <p:cNvPr id="161" name="picture 161">
            <a:extLst>
              <a:ext uri="{FF2B5EF4-FFF2-40B4-BE49-F238E27FC236}">
                <a16:creationId xmlns:a16="http://schemas.microsoft.com/office/drawing/2014/main" id="{BC2A5071-F515-A273-68AA-254121B8E64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185928" y="3334511"/>
            <a:ext cx="100584" cy="1776983"/>
          </a:xfrm>
          <a:prstGeom prst="rect">
            <a:avLst/>
          </a:prstGeom>
        </p:spPr>
      </p:pic>
      <p:pic>
        <p:nvPicPr>
          <p:cNvPr id="162" name="picture 162">
            <a:extLst>
              <a:ext uri="{FF2B5EF4-FFF2-40B4-BE49-F238E27FC236}">
                <a16:creationId xmlns:a16="http://schemas.microsoft.com/office/drawing/2014/main" id="{A456C24F-8161-6009-3FFB-5980F2AC391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600000">
            <a:off x="804672" y="3334511"/>
            <a:ext cx="100583" cy="1776983"/>
          </a:xfrm>
          <a:prstGeom prst="rect">
            <a:avLst/>
          </a:prstGeom>
        </p:spPr>
      </p:pic>
      <p:pic>
        <p:nvPicPr>
          <p:cNvPr id="163" name="picture 163">
            <a:extLst>
              <a:ext uri="{FF2B5EF4-FFF2-40B4-BE49-F238E27FC236}">
                <a16:creationId xmlns:a16="http://schemas.microsoft.com/office/drawing/2014/main" id="{1487F388-8AF5-260D-9A47-E86269666F0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1600000">
            <a:off x="393191" y="3334511"/>
            <a:ext cx="97536" cy="1776983"/>
          </a:xfrm>
          <a:prstGeom prst="rect">
            <a:avLst/>
          </a:prstGeom>
        </p:spPr>
      </p:pic>
      <p:pic>
        <p:nvPicPr>
          <p:cNvPr id="164" name="picture 164">
            <a:extLst>
              <a:ext uri="{FF2B5EF4-FFF2-40B4-BE49-F238E27FC236}">
                <a16:creationId xmlns:a16="http://schemas.microsoft.com/office/drawing/2014/main" id="{77BD1EEF-E050-2417-23C5-B9D91F13A88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1600000">
            <a:off x="609600" y="3334511"/>
            <a:ext cx="97536" cy="1776983"/>
          </a:xfrm>
          <a:prstGeom prst="rect">
            <a:avLst/>
          </a:prstGeom>
        </p:spPr>
      </p:pic>
      <p:pic>
        <p:nvPicPr>
          <p:cNvPr id="2" name="Picture 1" descr="A diagram of a computer&#10;&#10;Description automatically generated">
            <a:extLst>
              <a:ext uri="{FF2B5EF4-FFF2-40B4-BE49-F238E27FC236}">
                <a16:creationId xmlns:a16="http://schemas.microsoft.com/office/drawing/2014/main" id="{267BE977-FEF7-AD56-D1AA-A61017BAD654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9" r="6340" b="7368"/>
          <a:stretch/>
        </p:blipFill>
        <p:spPr bwMode="auto">
          <a:xfrm>
            <a:off x="1222883" y="1091182"/>
            <a:ext cx="5531485" cy="3945255"/>
          </a:xfrm>
          <a:prstGeom prst="rect">
            <a:avLst/>
          </a:prstGeom>
          <a:ln w="6350">
            <a:solidFill>
              <a:schemeClr val="tx1"/>
            </a:solidFill>
          </a:ln>
          <a:effectLst/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5675099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4" name="Rectangle 113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textbox 96"/>
          <p:cNvSpPr/>
          <p:nvPr/>
        </p:nvSpPr>
        <p:spPr>
          <a:xfrm>
            <a:off x="561232" y="3720568"/>
            <a:ext cx="5097259" cy="927065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tabLst/>
            </a:pPr>
            <a:endParaRPr lang="en-US" altLang="Arial" sz="2400">
              <a:latin typeface="+mj-lt"/>
              <a:ea typeface="+mj-ea"/>
              <a:cs typeface="+mj-cs"/>
            </a:endParaRPr>
          </a:p>
          <a:p>
            <a:pPr indent="12700" algn="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tabLst/>
            </a:pPr>
            <a:r>
              <a:rPr lang="en-US" altLang="Arial" sz="2400">
                <a:latin typeface="+mj-lt"/>
                <a:ea typeface="+mj-ea"/>
                <a:cs typeface="+mj-cs"/>
              </a:rPr>
              <a:t>Giao diện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BD91CBD-E6AA-8835-FB9E-D56824D737BA}"/>
              </a:ext>
            </a:extLst>
          </p:cNvPr>
          <p:cNvSpPr txBox="1"/>
          <p:nvPr/>
        </p:nvSpPr>
        <p:spPr>
          <a:xfrm>
            <a:off x="6089901" y="3720568"/>
            <a:ext cx="2492865" cy="927065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400"/>
              <a:t>Trang chủ</a:t>
            </a:r>
          </a:p>
        </p:txBody>
      </p:sp>
      <p:pic>
        <p:nvPicPr>
          <p:cNvPr id="2" name="Picture 1" descr="A screenshot of a website&#10;&#10;Description automatically generated">
            <a:extLst>
              <a:ext uri="{FF2B5EF4-FFF2-40B4-BE49-F238E27FC236}">
                <a16:creationId xmlns:a16="http://schemas.microsoft.com/office/drawing/2014/main" id="{086ADA85-D1C3-540D-9705-F3ACAA7E741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-1" b="21146"/>
          <a:stretch/>
        </p:blipFill>
        <p:spPr>
          <a:xfrm>
            <a:off x="240030" y="240030"/>
            <a:ext cx="8661654" cy="3346704"/>
          </a:xfrm>
          <a:prstGeom prst="rect">
            <a:avLst/>
          </a:prstGeom>
        </p:spPr>
      </p:pic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8AD2EEB5-F5B4-4BDA-8293-9A997C1299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5870463" y="3841200"/>
            <a:ext cx="0" cy="68580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448E944-43E4-E9C0-02DD-F3A6EA0695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Rectangle 133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7759" y="360045"/>
            <a:ext cx="8428482" cy="442341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559968" y="857250"/>
            <a:ext cx="0" cy="3429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screenshot of a phone&#10;&#10;Description automatically generated">
            <a:extLst>
              <a:ext uri="{FF2B5EF4-FFF2-40B4-BE49-F238E27FC236}">
                <a16:creationId xmlns:a16="http://schemas.microsoft.com/office/drawing/2014/main" id="{960D50CE-393A-9DEB-5D39-7D475D62FF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80" y="1189241"/>
            <a:ext cx="3971037" cy="181674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10687A5-4FC4-ED4C-F792-7F208B251C62}"/>
              </a:ext>
            </a:extLst>
          </p:cNvPr>
          <p:cNvSpPr txBox="1"/>
          <p:nvPr/>
        </p:nvSpPr>
        <p:spPr>
          <a:xfrm>
            <a:off x="5414432" y="659508"/>
            <a:ext cx="2544231" cy="91211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3000">
              <a:latin typeface="+mj-lt"/>
              <a:ea typeface="+mj-ea"/>
              <a:cs typeface="+mj-cs"/>
            </a:endParaRPr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BEEAD4E3-1418-4979-AACF-36C45781CB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6604" y="2863653"/>
            <a:ext cx="3939212" cy="1802189"/>
          </a:xfrm>
          <a:prstGeom prst="rect">
            <a:avLst/>
          </a:prstGeom>
        </p:spPr>
      </p:pic>
      <p:sp>
        <p:nvSpPr>
          <p:cNvPr id="10" name="textbox 96">
            <a:extLst>
              <a:ext uri="{FF2B5EF4-FFF2-40B4-BE49-F238E27FC236}">
                <a16:creationId xmlns:a16="http://schemas.microsoft.com/office/drawing/2014/main" id="{F5505B7A-000C-0B51-302E-4FFA5753AF3E}"/>
              </a:ext>
            </a:extLst>
          </p:cNvPr>
          <p:cNvSpPr/>
          <p:nvPr/>
        </p:nvSpPr>
        <p:spPr>
          <a:xfrm>
            <a:off x="305883" y="198043"/>
            <a:ext cx="1758908" cy="927065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indent="12700"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tabLst/>
            </a:pPr>
            <a:r>
              <a:rPr lang="en-US" altLang="Arial" sz="2400">
                <a:latin typeface="+mj-lt"/>
                <a:ea typeface="+mj-ea"/>
                <a:cs typeface="+mj-cs"/>
              </a:rPr>
              <a:t>Giao diện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E7C712D-B7C5-DEF7-83A4-911F17818EEA}"/>
              </a:ext>
            </a:extLst>
          </p:cNvPr>
          <p:cNvSpPr txBox="1"/>
          <p:nvPr/>
        </p:nvSpPr>
        <p:spPr>
          <a:xfrm>
            <a:off x="1204565" y="3027194"/>
            <a:ext cx="2492865" cy="927065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2000"/>
              <a:t>Trang q</a:t>
            </a:r>
            <a:r>
              <a:rPr lang="vi-VN" sz="2000"/>
              <a:t>uản lý</a:t>
            </a:r>
            <a:r>
              <a:rPr lang="en-US" sz="2000"/>
              <a:t> </a:t>
            </a:r>
            <a:r>
              <a:rPr lang="vi-VN" sz="2000"/>
              <a:t>của người cho thuê</a:t>
            </a:r>
            <a:endParaRPr lang="en-US" sz="2000"/>
          </a:p>
        </p:txBody>
      </p:sp>
      <p:pic>
        <p:nvPicPr>
          <p:cNvPr id="16" name="Picture 15" descr="A screenshot of a computer&#10;&#10;Description automatically generated">
            <a:extLst>
              <a:ext uri="{FF2B5EF4-FFF2-40B4-BE49-F238E27FC236}">
                <a16:creationId xmlns:a16="http://schemas.microsoft.com/office/drawing/2014/main" id="{810C1CFC-DA59-C228-A4ED-81D955E094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7570" y="940592"/>
            <a:ext cx="3928246" cy="1790890"/>
          </a:xfrm>
          <a:prstGeom prst="rect">
            <a:avLst/>
          </a:prstGeom>
          <a:ln w="6350">
            <a:solidFill>
              <a:schemeClr val="tx1"/>
            </a:solidFill>
          </a:ln>
          <a:effectLst/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E4B9FCC-699E-776A-9C39-67443B0C9AFA}"/>
              </a:ext>
            </a:extLst>
          </p:cNvPr>
          <p:cNvSpPr txBox="1"/>
          <p:nvPr/>
        </p:nvSpPr>
        <p:spPr>
          <a:xfrm>
            <a:off x="5345349" y="477658"/>
            <a:ext cx="33104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000"/>
              <a:t>Một số tác vụ quản lý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38303442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942A9627-3B6C-D7FF-E781-E37F6E16CB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1" y="394622"/>
            <a:ext cx="4070073" cy="1872233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260C13B4-D32C-0158-B227-DB6E47B113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" y="2832590"/>
            <a:ext cx="4070073" cy="1851883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799448F2-0E5B-42DA-B2D1-11A14E947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37710" y="0"/>
            <a:ext cx="68580" cy="51435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E8A7552-20E1-4F34-ADAB-C1DB6634D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537460"/>
            <a:ext cx="4594860" cy="6858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4B0EF725-80CA-F948-DF58-F22194464A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1025" y="1581404"/>
            <a:ext cx="4070073" cy="187223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D73BAA7-9C78-EF6C-02D4-2938FEE37B16}"/>
              </a:ext>
            </a:extLst>
          </p:cNvPr>
          <p:cNvSpPr txBox="1"/>
          <p:nvPr/>
        </p:nvSpPr>
        <p:spPr>
          <a:xfrm>
            <a:off x="5640217" y="194567"/>
            <a:ext cx="33104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000"/>
              <a:t>Một số tác vụ quản lý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3321834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C3603EC-5C45-3ABB-77A2-C0E885976E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Rectangle 133">
            <a:extLst>
              <a:ext uri="{FF2B5EF4-FFF2-40B4-BE49-F238E27FC236}">
                <a16:creationId xmlns:a16="http://schemas.microsoft.com/office/drawing/2014/main" id="{6C6D9EB5-08E4-B11C-AE97-DC37F0056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7F41F032-03D2-5C1E-D406-83A80ACF89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7759" y="360045"/>
            <a:ext cx="8428482" cy="442341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CEFD360C-6D86-E7A6-C751-485C4EC538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559968" y="857250"/>
            <a:ext cx="0" cy="3429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210BC211-C4E7-E70A-C31C-00B64DE2B8E0}"/>
              </a:ext>
            </a:extLst>
          </p:cNvPr>
          <p:cNvSpPr txBox="1"/>
          <p:nvPr/>
        </p:nvSpPr>
        <p:spPr>
          <a:xfrm>
            <a:off x="5414432" y="659508"/>
            <a:ext cx="2544231" cy="91211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3000">
              <a:latin typeface="+mj-lt"/>
              <a:ea typeface="+mj-ea"/>
              <a:cs typeface="+mj-cs"/>
            </a:endParaRPr>
          </a:p>
        </p:txBody>
      </p:sp>
      <p:sp>
        <p:nvSpPr>
          <p:cNvPr id="10" name="textbox 96">
            <a:extLst>
              <a:ext uri="{FF2B5EF4-FFF2-40B4-BE49-F238E27FC236}">
                <a16:creationId xmlns:a16="http://schemas.microsoft.com/office/drawing/2014/main" id="{5C819B9A-ED37-0550-087B-668A86FADEF6}"/>
              </a:ext>
            </a:extLst>
          </p:cNvPr>
          <p:cNvSpPr/>
          <p:nvPr/>
        </p:nvSpPr>
        <p:spPr>
          <a:xfrm>
            <a:off x="305883" y="198043"/>
            <a:ext cx="1758908" cy="927065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indent="12700"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tabLst/>
            </a:pPr>
            <a:r>
              <a:rPr lang="en-US" altLang="Arial" sz="2400">
                <a:latin typeface="+mj-lt"/>
                <a:ea typeface="+mj-ea"/>
                <a:cs typeface="+mj-cs"/>
              </a:rPr>
              <a:t>Giao diện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8B8A822-6A69-276D-4A78-90B41429E3C2}"/>
              </a:ext>
            </a:extLst>
          </p:cNvPr>
          <p:cNvSpPr txBox="1"/>
          <p:nvPr/>
        </p:nvSpPr>
        <p:spPr>
          <a:xfrm>
            <a:off x="1204565" y="3027194"/>
            <a:ext cx="2492865" cy="927065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vi-VN" sz="2000"/>
              <a:t>Trang quản lý của Admin</a:t>
            </a:r>
            <a:endParaRPr lang="en-US" sz="20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803A8B1-3BCF-CD7D-7EAD-5316FB668838}"/>
              </a:ext>
            </a:extLst>
          </p:cNvPr>
          <p:cNvSpPr txBox="1"/>
          <p:nvPr/>
        </p:nvSpPr>
        <p:spPr>
          <a:xfrm>
            <a:off x="5282116" y="536346"/>
            <a:ext cx="33104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000"/>
              <a:t>Một số tác vụ quản lý</a:t>
            </a:r>
            <a:endParaRPr lang="en-US" sz="2000"/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7114EB19-67AA-FBC8-4D79-88EE580439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248" y="1223846"/>
            <a:ext cx="3915149" cy="1784919"/>
          </a:xfrm>
          <a:prstGeom prst="rect">
            <a:avLst/>
          </a:prstGeom>
          <a:ln w="6350">
            <a:solidFill>
              <a:schemeClr val="tx1"/>
            </a:solidFill>
          </a:ln>
          <a:effectLst/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5B0244A5-8F32-7870-8E92-513AB6F951C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666" b="13309"/>
          <a:stretch/>
        </p:blipFill>
        <p:spPr>
          <a:xfrm>
            <a:off x="4742272" y="1086187"/>
            <a:ext cx="3751580" cy="1485563"/>
          </a:xfrm>
          <a:prstGeom prst="rect">
            <a:avLst/>
          </a:prstGeom>
          <a:ln w="6350">
            <a:solidFill>
              <a:schemeClr val="tx1"/>
            </a:solidFill>
          </a:ln>
          <a:effectLst/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D9886DC0-026F-7023-A845-053D10CFBD2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" t="-1848" r="-447" b="6929"/>
          <a:stretch/>
        </p:blipFill>
        <p:spPr>
          <a:xfrm>
            <a:off x="4742276" y="2690311"/>
            <a:ext cx="3751576" cy="1643250"/>
          </a:xfrm>
          <a:prstGeom prst="rect">
            <a:avLst/>
          </a:prstGeom>
          <a:ln w="6350">
            <a:solidFill>
              <a:schemeClr val="tx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19318924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9BDF42C-C57E-521D-8889-D747774F75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4" name="Rectangle 113">
            <a:extLst>
              <a:ext uri="{FF2B5EF4-FFF2-40B4-BE49-F238E27FC236}">
                <a16:creationId xmlns:a16="http://schemas.microsoft.com/office/drawing/2014/main" id="{EC815220-3CFC-749B-F408-7E4711B07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textbox 96">
            <a:extLst>
              <a:ext uri="{FF2B5EF4-FFF2-40B4-BE49-F238E27FC236}">
                <a16:creationId xmlns:a16="http://schemas.microsoft.com/office/drawing/2014/main" id="{258AE930-ABC4-ACBE-45F3-5B2F65F872D7}"/>
              </a:ext>
            </a:extLst>
          </p:cNvPr>
          <p:cNvSpPr/>
          <p:nvPr/>
        </p:nvSpPr>
        <p:spPr>
          <a:xfrm>
            <a:off x="561232" y="3720568"/>
            <a:ext cx="5097259" cy="927065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tabLst/>
            </a:pPr>
            <a:endParaRPr lang="en-US" altLang="Arial" sz="2400">
              <a:latin typeface="+mj-lt"/>
              <a:ea typeface="+mj-ea"/>
              <a:cs typeface="+mj-cs"/>
            </a:endParaRPr>
          </a:p>
          <a:p>
            <a:pPr indent="12700" algn="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tabLst/>
            </a:pPr>
            <a:r>
              <a:rPr lang="en-US" altLang="Arial" sz="2400">
                <a:latin typeface="+mj-lt"/>
                <a:ea typeface="+mj-ea"/>
                <a:cs typeface="+mj-cs"/>
              </a:rPr>
              <a:t>Giao diện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E740E02-5123-430A-DC7A-BCBB0A21112F}"/>
              </a:ext>
            </a:extLst>
          </p:cNvPr>
          <p:cNvSpPr txBox="1"/>
          <p:nvPr/>
        </p:nvSpPr>
        <p:spPr>
          <a:xfrm>
            <a:off x="6089901" y="3720568"/>
            <a:ext cx="2492865" cy="927065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vi-VN" sz="2400"/>
              <a:t>Tìm kiếm và chi tiết phòng trọ </a:t>
            </a:r>
            <a:endParaRPr lang="en-US" sz="2400"/>
          </a:p>
        </p:txBody>
      </p: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4311F2E7-4A2C-F710-586D-612F590291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5870463" y="3841200"/>
            <a:ext cx="0" cy="68580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screenshot of a room&#10;&#10;Description automatically generated">
            <a:extLst>
              <a:ext uri="{FF2B5EF4-FFF2-40B4-BE49-F238E27FC236}">
                <a16:creationId xmlns:a16="http://schemas.microsoft.com/office/drawing/2014/main" id="{DD83B557-AC65-FE40-5B71-98D5E013AD7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8296" r="334" b="6201"/>
          <a:stretch/>
        </p:blipFill>
        <p:spPr>
          <a:xfrm>
            <a:off x="153339" y="129171"/>
            <a:ext cx="3927566" cy="4397829"/>
          </a:xfrm>
          <a:prstGeom prst="rect">
            <a:avLst/>
          </a:prstGeom>
          <a:ln w="6350">
            <a:solidFill>
              <a:schemeClr val="tx1"/>
            </a:solidFill>
          </a:ln>
          <a:effectLst/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D34D016F-DA29-D7C9-7C98-AEAB126577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4244" y="129171"/>
            <a:ext cx="4661007" cy="3233584"/>
          </a:xfrm>
          <a:prstGeom prst="rect">
            <a:avLst/>
          </a:prstGeom>
          <a:ln w="6350">
            <a:solidFill>
              <a:schemeClr val="tx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25829088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8A02553-2362-CE9B-76D3-7952BA437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4" name="Rectangle 113">
            <a:extLst>
              <a:ext uri="{FF2B5EF4-FFF2-40B4-BE49-F238E27FC236}">
                <a16:creationId xmlns:a16="http://schemas.microsoft.com/office/drawing/2014/main" id="{A3ED46D6-43CF-6D89-7F74-E5BBDD85F2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textbox 96">
            <a:extLst>
              <a:ext uri="{FF2B5EF4-FFF2-40B4-BE49-F238E27FC236}">
                <a16:creationId xmlns:a16="http://schemas.microsoft.com/office/drawing/2014/main" id="{D04DE49A-7D26-3810-96FF-FED4B3F6E633}"/>
              </a:ext>
            </a:extLst>
          </p:cNvPr>
          <p:cNvSpPr/>
          <p:nvPr/>
        </p:nvSpPr>
        <p:spPr>
          <a:xfrm>
            <a:off x="561232" y="3720568"/>
            <a:ext cx="5097259" cy="927065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tabLst/>
            </a:pPr>
            <a:endParaRPr lang="en-US" altLang="Arial" sz="2400">
              <a:latin typeface="+mj-lt"/>
              <a:ea typeface="+mj-ea"/>
              <a:cs typeface="+mj-cs"/>
            </a:endParaRPr>
          </a:p>
          <a:p>
            <a:pPr indent="12700" algn="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tabLst/>
            </a:pPr>
            <a:r>
              <a:rPr lang="en-US" altLang="Arial" sz="2400">
                <a:latin typeface="+mj-lt"/>
                <a:ea typeface="+mj-ea"/>
                <a:cs typeface="+mj-cs"/>
              </a:rPr>
              <a:t>Giao diện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B2F8E3-7DD6-9201-73B8-64C9F49ABAF3}"/>
              </a:ext>
            </a:extLst>
          </p:cNvPr>
          <p:cNvSpPr txBox="1"/>
          <p:nvPr/>
        </p:nvSpPr>
        <p:spPr>
          <a:xfrm>
            <a:off x="6089901" y="3720568"/>
            <a:ext cx="2492865" cy="927065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vi-VN" sz="2400"/>
              <a:t>Giỏ phòng</a:t>
            </a:r>
            <a:endParaRPr lang="en-US" sz="2400"/>
          </a:p>
        </p:txBody>
      </p: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29F25A45-9FB2-C9E0-CCE6-B20E5E99DE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5870463" y="3841200"/>
            <a:ext cx="0" cy="68580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41581097-2691-AECB-B385-CC76334BCED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8314" r="525"/>
          <a:stretch/>
        </p:blipFill>
        <p:spPr>
          <a:xfrm>
            <a:off x="1795619" y="247934"/>
            <a:ext cx="5550474" cy="3345333"/>
          </a:xfrm>
          <a:prstGeom prst="rect">
            <a:avLst/>
          </a:prstGeom>
          <a:ln w="6350">
            <a:solidFill>
              <a:schemeClr val="tx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11309684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"/>
          <p:cNvSpPr/>
          <p:nvPr/>
        </p:nvSpPr>
        <p:spPr>
          <a:xfrm>
            <a:off x="658368" y="310896"/>
            <a:ext cx="1146048" cy="176784"/>
          </a:xfrm>
          <a:prstGeom prst="rect">
            <a:avLst/>
          </a:prstGeom>
          <a:solidFill>
            <a:srgbClr val="562AAE">
              <a:alpha val="99607"/>
            </a:srgbClr>
          </a:solidFill>
          <a:ln cap="flat"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7793735" y="60959"/>
            <a:ext cx="1338059" cy="19812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4907279" y="1481328"/>
            <a:ext cx="3005328" cy="981455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1228343" y="1481328"/>
            <a:ext cx="3005327" cy="981455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1228343" y="3011436"/>
            <a:ext cx="3005327" cy="981443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4907279" y="3011436"/>
            <a:ext cx="3005327" cy="981443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0" y="0"/>
            <a:ext cx="9144000" cy="5143500"/>
          </a:xfrm>
          <a:prstGeom prst="rect">
            <a:avLst/>
          </a:prstGeom>
        </p:spPr>
      </p:pic>
      <p:sp>
        <p:nvSpPr>
          <p:cNvPr id="11" name="textbox 11"/>
          <p:cNvSpPr/>
          <p:nvPr/>
        </p:nvSpPr>
        <p:spPr>
          <a:xfrm>
            <a:off x="2886257" y="221883"/>
            <a:ext cx="6255384" cy="47751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  <a:tabLst/>
            </a:pPr>
            <a:endParaRPr lang="Arial" altLang="Arial" sz="100" dirty="0"/>
          </a:p>
          <a:p>
            <a:pPr indent="4907477" algn="l" rtl="0" eaLnBrk="0">
              <a:lnSpc>
                <a:spcPts val="1207"/>
              </a:lnSpc>
              <a:tabLst>
                <a:tab pos="6242050" algn="l"/>
              </a:tabLst>
            </a:pPr>
            <a:r>
              <a:rPr sz="1000" u="sng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	</a:t>
            </a:r>
            <a:endParaRPr lang="Arial" altLang="Arial" sz="1000" dirty="0"/>
          </a:p>
          <a:p>
            <a:pPr indent="12700" algn="l" rtl="0" eaLnBrk="0">
              <a:lnSpc>
                <a:spcPct val="81000"/>
              </a:lnSpc>
              <a:spcBef>
                <a:spcPts val="115"/>
              </a:spcBef>
              <a:tabLst/>
            </a:pPr>
            <a:r>
              <a:rPr lang="vi-VN" sz="2300" spc="12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Nội dung chính</a:t>
            </a:r>
            <a:endParaRPr lang="Arial" altLang="Arial" sz="2300" dirty="0"/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1231392" y="4626864"/>
            <a:ext cx="3992879" cy="472440"/>
          </a:xfrm>
          <a:prstGeom prst="rect">
            <a:avLst/>
          </a:prstGeom>
        </p:spPr>
      </p:pic>
      <p:sp>
        <p:nvSpPr>
          <p:cNvPr id="13" name="textbox 13"/>
          <p:cNvSpPr/>
          <p:nvPr/>
        </p:nvSpPr>
        <p:spPr>
          <a:xfrm>
            <a:off x="2116201" y="3145051"/>
            <a:ext cx="1868804" cy="71564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04000"/>
              </a:lnSpc>
              <a:tabLst/>
            </a:pPr>
            <a:endParaRPr lang="en-US" altLang="Arial" sz="400"/>
          </a:p>
          <a:p>
            <a:pPr indent="12700" algn="ctr" rtl="0" eaLnBrk="0">
              <a:lnSpc>
                <a:spcPct val="88000"/>
              </a:lnSpc>
              <a:spcBef>
                <a:spcPts val="3"/>
              </a:spcBef>
              <a:tabLst/>
            </a:pPr>
            <a:r>
              <a:rPr lang="en-US" sz="1600" b="1" spc="20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KẾT QUẢ THỰC HIÊN</a:t>
            </a:r>
          </a:p>
          <a:p>
            <a:pPr indent="12700" algn="l" rtl="0" eaLnBrk="0">
              <a:lnSpc>
                <a:spcPct val="88000"/>
              </a:lnSpc>
              <a:spcBef>
                <a:spcPts val="3"/>
              </a:spcBef>
              <a:tabLst/>
            </a:pPr>
            <a:endParaRPr lang="en-US" sz="1600" spc="200">
              <a:solidFill>
                <a:srgbClr val="000000">
                  <a:alpha val="100000"/>
                </a:srgbClr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14" name="textbox 14"/>
          <p:cNvSpPr/>
          <p:nvPr/>
        </p:nvSpPr>
        <p:spPr>
          <a:xfrm>
            <a:off x="2117940" y="1648881"/>
            <a:ext cx="1866900" cy="71564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  <a:tabLst/>
            </a:pPr>
            <a:endParaRPr lang="Arial" altLang="Arial" sz="100" dirty="0"/>
          </a:p>
          <a:p>
            <a:pPr marL="12700" indent="14782" algn="ctr" rtl="0" eaLnBrk="0">
              <a:lnSpc>
                <a:spcPct val="105000"/>
              </a:lnSpc>
              <a:spcBef>
                <a:spcPts val="263"/>
              </a:spcBef>
              <a:tabLst/>
            </a:pPr>
            <a:r>
              <a:rPr lang="vi-VN" altLang="Arial" sz="1600" b="1" spc="21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Tổng quan đề tài</a:t>
            </a:r>
            <a:endParaRPr lang="Arial" altLang="Arial" sz="1200" b="1" dirty="0"/>
          </a:p>
        </p:txBody>
      </p:sp>
      <p:sp>
        <p:nvSpPr>
          <p:cNvPr id="15" name="textbox 15"/>
          <p:cNvSpPr/>
          <p:nvPr/>
        </p:nvSpPr>
        <p:spPr>
          <a:xfrm>
            <a:off x="5802677" y="1648881"/>
            <a:ext cx="1866900" cy="71564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04000"/>
              </a:lnSpc>
              <a:tabLst/>
            </a:pPr>
            <a:endParaRPr lang="Arial" altLang="Arial" sz="400" dirty="0"/>
          </a:p>
          <a:p>
            <a:pPr indent="16716" algn="ctr" rtl="0" eaLnBrk="0">
              <a:lnSpc>
                <a:spcPct val="88000"/>
              </a:lnSpc>
              <a:spcBef>
                <a:spcPts val="3"/>
              </a:spcBef>
              <a:tabLst/>
            </a:pPr>
            <a:r>
              <a:rPr lang="en-US" altLang="Arial" sz="1600" b="1"/>
              <a:t>CÔNG NGHÊ SỬ DỤNG</a:t>
            </a:r>
          </a:p>
          <a:p>
            <a:pPr indent="16716" algn="l" rtl="0" eaLnBrk="0">
              <a:lnSpc>
                <a:spcPct val="88000"/>
              </a:lnSpc>
              <a:spcBef>
                <a:spcPts val="3"/>
              </a:spcBef>
              <a:tabLst/>
            </a:pPr>
            <a:endParaRPr lang="Arial" altLang="Arial" sz="1600" dirty="0"/>
          </a:p>
        </p:txBody>
      </p:sp>
      <p:sp>
        <p:nvSpPr>
          <p:cNvPr id="16" name="textbox 16"/>
          <p:cNvSpPr/>
          <p:nvPr/>
        </p:nvSpPr>
        <p:spPr>
          <a:xfrm>
            <a:off x="5802677" y="3145051"/>
            <a:ext cx="1866900" cy="71564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04000"/>
              </a:lnSpc>
              <a:tabLst/>
            </a:pPr>
            <a:endParaRPr lang="Arial" altLang="Arial" sz="400" dirty="0"/>
          </a:p>
          <a:p>
            <a:pPr indent="29058" algn="ctr" rtl="0" eaLnBrk="0">
              <a:lnSpc>
                <a:spcPct val="88000"/>
              </a:lnSpc>
              <a:spcBef>
                <a:spcPts val="3"/>
              </a:spcBef>
              <a:tabLst/>
            </a:pPr>
            <a:r>
              <a:rPr lang="vi-VN" altLang="Arial" sz="1600" b="1"/>
              <a:t>KẾT LUẬN VÀ HƯỚNG PHÁT TRIỂN ĐỀ TÀI</a:t>
            </a:r>
          </a:p>
          <a:p>
            <a:pPr indent="29058" algn="l" rtl="0" eaLnBrk="0">
              <a:lnSpc>
                <a:spcPct val="88000"/>
              </a:lnSpc>
              <a:spcBef>
                <a:spcPts val="3"/>
              </a:spcBef>
              <a:tabLst/>
            </a:pPr>
            <a:endParaRPr lang="Arial" altLang="Arial" sz="1600" dirty="0"/>
          </a:p>
        </p:txBody>
      </p:sp>
      <p:sp>
        <p:nvSpPr>
          <p:cNvPr id="17" name="rect"/>
          <p:cNvSpPr/>
          <p:nvPr/>
        </p:nvSpPr>
        <p:spPr>
          <a:xfrm>
            <a:off x="6669023" y="4379976"/>
            <a:ext cx="1786115" cy="176783"/>
          </a:xfrm>
          <a:prstGeom prst="rect">
            <a:avLst/>
          </a:prstGeom>
          <a:solidFill>
            <a:srgbClr val="5529AD">
              <a:alpha val="99215"/>
            </a:srgbClr>
          </a:solidFill>
          <a:ln cap="flat"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8" name="textbox 18"/>
          <p:cNvSpPr/>
          <p:nvPr/>
        </p:nvSpPr>
        <p:spPr>
          <a:xfrm>
            <a:off x="4955989" y="3332528"/>
            <a:ext cx="607059" cy="49021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0519"/>
              </a:lnSpc>
              <a:tabLst/>
            </a:pPr>
            <a:endParaRPr lang="Arial" altLang="Arial" sz="100" dirty="0"/>
          </a:p>
          <a:p>
            <a:pPr indent="12700" algn="ctr" rtl="0" eaLnBrk="0">
              <a:lnSpc>
                <a:spcPct val="80000"/>
              </a:lnSpc>
              <a:tabLst/>
            </a:pPr>
            <a:r>
              <a:rPr lang="en" sz="4000">
                <a:latin typeface="Calibri" panose="020F0502020204030204" pitchFamily="34" charset="0"/>
                <a:cs typeface="Calibri" panose="020F0502020204030204" pitchFamily="34" charset="0"/>
              </a:rPr>
              <a:t>IV</a:t>
            </a:r>
            <a:endParaRPr lang="Arial" altLang="Arial" sz="3800" dirty="0"/>
          </a:p>
        </p:txBody>
      </p:sp>
      <p:sp>
        <p:nvSpPr>
          <p:cNvPr id="19" name="textbox 19"/>
          <p:cNvSpPr/>
          <p:nvPr/>
        </p:nvSpPr>
        <p:spPr>
          <a:xfrm>
            <a:off x="4978251" y="1836359"/>
            <a:ext cx="562609" cy="49021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0521"/>
              </a:lnSpc>
              <a:tabLst/>
            </a:pPr>
            <a:endParaRPr lang="Arial" altLang="Arial" sz="100" dirty="0"/>
          </a:p>
          <a:p>
            <a:pPr indent="12700" algn="ctr" rtl="0" eaLnBrk="0">
              <a:lnSpc>
                <a:spcPct val="80000"/>
              </a:lnSpc>
              <a:tabLst/>
            </a:pPr>
            <a:r>
              <a:rPr lang="en-US" altLang="Arial" sz="3800"/>
              <a:t>II</a:t>
            </a:r>
            <a:endParaRPr lang="Arial" altLang="Arial" sz="3800" dirty="0"/>
          </a:p>
        </p:txBody>
      </p:sp>
      <p:sp>
        <p:nvSpPr>
          <p:cNvPr id="20" name="textbox 20"/>
          <p:cNvSpPr/>
          <p:nvPr/>
        </p:nvSpPr>
        <p:spPr>
          <a:xfrm>
            <a:off x="1307536" y="3332528"/>
            <a:ext cx="560069" cy="48958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8973"/>
              </a:lnSpc>
              <a:tabLst/>
            </a:pPr>
            <a:endParaRPr lang="Arial" altLang="Arial" sz="100" dirty="0"/>
          </a:p>
          <a:p>
            <a:pPr indent="12700" algn="ctr" rtl="0" eaLnBrk="0">
              <a:lnSpc>
                <a:spcPct val="80000"/>
              </a:lnSpc>
              <a:tabLst/>
            </a:pPr>
            <a:r>
              <a:rPr lang="en" sz="3600">
                <a:latin typeface="Calibri" panose="020F0502020204030204" pitchFamily="34" charset="0"/>
                <a:cs typeface="Calibri" panose="020F0502020204030204" pitchFamily="34" charset="0"/>
              </a:rPr>
              <a:t>III</a:t>
            </a:r>
            <a:endParaRPr lang="Arial" altLang="Arial" sz="3800" dirty="0"/>
          </a:p>
        </p:txBody>
      </p:sp>
      <p:sp>
        <p:nvSpPr>
          <p:cNvPr id="21" name="textbox 21"/>
          <p:cNvSpPr/>
          <p:nvPr/>
        </p:nvSpPr>
        <p:spPr>
          <a:xfrm>
            <a:off x="1350082" y="1836359"/>
            <a:ext cx="474980" cy="47879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6591"/>
              </a:lnSpc>
              <a:tabLst/>
            </a:pPr>
            <a:endParaRPr lang="Arial" altLang="Arial" sz="100" dirty="0"/>
          </a:p>
          <a:p>
            <a:pPr indent="12700" algn="ctr" rtl="0" eaLnBrk="0">
              <a:lnSpc>
                <a:spcPct val="87000"/>
              </a:lnSpc>
              <a:tabLst/>
            </a:pPr>
            <a:r>
              <a:rPr lang="en" sz="3600"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endParaRPr lang="Arial" altLang="Arial" sz="34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C4C035-D7E3-1188-F700-D4D1E92656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52">
            <a:extLst>
              <a:ext uri="{FF2B5EF4-FFF2-40B4-BE49-F238E27FC236}">
                <a16:creationId xmlns:a16="http://schemas.microsoft.com/office/drawing/2014/main" id="{06181E33-2BA5-FC5A-89E4-09849488F7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3712464"/>
            <a:ext cx="3749039" cy="1139952"/>
          </a:xfrm>
          <a:prstGeom prst="rect">
            <a:avLst/>
          </a:prstGeom>
        </p:spPr>
      </p:pic>
      <p:pic>
        <p:nvPicPr>
          <p:cNvPr id="53" name="picture 53">
            <a:extLst>
              <a:ext uri="{FF2B5EF4-FFF2-40B4-BE49-F238E27FC236}">
                <a16:creationId xmlns:a16="http://schemas.microsoft.com/office/drawing/2014/main" id="{A43D4F4F-3686-5149-0ED4-4C70D52089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0" y="0"/>
            <a:ext cx="3986783" cy="1246632"/>
          </a:xfrm>
          <a:prstGeom prst="rect">
            <a:avLst/>
          </a:prstGeom>
        </p:spPr>
      </p:pic>
      <p:sp>
        <p:nvSpPr>
          <p:cNvPr id="54" name="textbox 54">
            <a:extLst>
              <a:ext uri="{FF2B5EF4-FFF2-40B4-BE49-F238E27FC236}">
                <a16:creationId xmlns:a16="http://schemas.microsoft.com/office/drawing/2014/main" id="{F0AC4D46-8E77-CF85-BEEC-436052C2F6C7}"/>
              </a:ext>
            </a:extLst>
          </p:cNvPr>
          <p:cNvSpPr/>
          <p:nvPr/>
        </p:nvSpPr>
        <p:spPr>
          <a:xfrm>
            <a:off x="0" y="978408"/>
            <a:ext cx="3154679" cy="3437254"/>
          </a:xfrm>
          <a:prstGeom prst="rect">
            <a:avLst/>
          </a:prstGeom>
          <a:solidFill>
            <a:srgbClr val="562AAE">
              <a:alpha val="99607"/>
            </a:srgbClr>
          </a:solidFill>
        </p:spPr>
        <p:txBody>
          <a:bodyPr vert="horz" wrap="square" lIns="0" tIns="0" rIns="0" bIns="0"/>
          <a:lstStyle/>
          <a:p>
            <a:pPr algn="l" rtl="0" eaLnBrk="0">
              <a:lnSpc>
                <a:spcPct val="106000"/>
              </a:lnSpc>
              <a:tabLst/>
            </a:pPr>
            <a:endParaRPr lang="Arial" altLang="Arial" sz="1000" dirty="0">
              <a:solidFill>
                <a:schemeClr val="bg1"/>
              </a:solidFill>
            </a:endParaRPr>
          </a:p>
          <a:p>
            <a:pPr algn="l" rtl="0" eaLnBrk="0">
              <a:lnSpc>
                <a:spcPct val="106000"/>
              </a:lnSpc>
              <a:tabLst/>
            </a:pPr>
            <a:endParaRPr lang="Arial" altLang="Arial" sz="1000">
              <a:solidFill>
                <a:schemeClr val="bg1"/>
              </a:solidFill>
            </a:endParaRPr>
          </a:p>
          <a:p>
            <a:pPr algn="l" rtl="0" eaLnBrk="0">
              <a:lnSpc>
                <a:spcPct val="106000"/>
              </a:lnSpc>
              <a:tabLst/>
            </a:pPr>
            <a:endParaRPr lang="Arial" altLang="Arial" sz="1000">
              <a:solidFill>
                <a:schemeClr val="bg1"/>
              </a:solidFill>
            </a:endParaRPr>
          </a:p>
          <a:p>
            <a:pPr algn="l" rtl="0" eaLnBrk="0">
              <a:lnSpc>
                <a:spcPct val="106000"/>
              </a:lnSpc>
              <a:tabLst/>
            </a:pPr>
            <a:endParaRPr lang="Arial" altLang="Arial" sz="1000">
              <a:solidFill>
                <a:schemeClr val="bg1"/>
              </a:solidFill>
            </a:endParaRPr>
          </a:p>
          <a:p>
            <a:pPr algn="l" rtl="0" eaLnBrk="0">
              <a:lnSpc>
                <a:spcPct val="106000"/>
              </a:lnSpc>
              <a:tabLst/>
            </a:pPr>
            <a:endParaRPr lang="Arial" altLang="Arial" sz="1000">
              <a:solidFill>
                <a:schemeClr val="bg1"/>
              </a:solidFill>
            </a:endParaRPr>
          </a:p>
          <a:p>
            <a:pPr algn="l" rtl="0" eaLnBrk="0">
              <a:lnSpc>
                <a:spcPct val="106000"/>
              </a:lnSpc>
              <a:tabLst/>
            </a:pPr>
            <a:endParaRPr lang="Arial" altLang="Arial" sz="1000">
              <a:solidFill>
                <a:schemeClr val="bg1"/>
              </a:solidFill>
            </a:endParaRPr>
          </a:p>
          <a:p>
            <a:pPr algn="l" rtl="0" eaLnBrk="0">
              <a:lnSpc>
                <a:spcPct val="106000"/>
              </a:lnSpc>
              <a:tabLst/>
            </a:pPr>
            <a:endParaRPr lang="Arial" altLang="Arial" sz="1000">
              <a:solidFill>
                <a:schemeClr val="bg1"/>
              </a:solidFill>
            </a:endParaRPr>
          </a:p>
          <a:p>
            <a:pPr algn="l" rtl="0" eaLnBrk="0">
              <a:lnSpc>
                <a:spcPct val="9368"/>
              </a:lnSpc>
              <a:tabLst/>
            </a:pPr>
            <a:endParaRPr lang="Arial" altLang="Arial" sz="100">
              <a:solidFill>
                <a:schemeClr val="bg1"/>
              </a:solidFill>
            </a:endParaRPr>
          </a:p>
          <a:p>
            <a:pPr indent="999751" rtl="0" eaLnBrk="0">
              <a:lnSpc>
                <a:spcPct val="79000"/>
              </a:lnSpc>
              <a:tabLst/>
            </a:pPr>
            <a:r>
              <a:rPr lang="en" sz="88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IV</a:t>
            </a:r>
            <a:endParaRPr lang="Arial" altLang="Arial" sz="8600" dirty="0">
              <a:solidFill>
                <a:schemeClr val="bg1"/>
              </a:solidFill>
            </a:endParaRPr>
          </a:p>
        </p:txBody>
      </p:sp>
      <p:sp>
        <p:nvSpPr>
          <p:cNvPr id="55" name="textbox 55">
            <a:extLst>
              <a:ext uri="{FF2B5EF4-FFF2-40B4-BE49-F238E27FC236}">
                <a16:creationId xmlns:a16="http://schemas.microsoft.com/office/drawing/2014/main" id="{7E64938F-9330-19BD-6CD0-AFC8E030D6B4}"/>
              </a:ext>
            </a:extLst>
          </p:cNvPr>
          <p:cNvSpPr/>
          <p:nvPr/>
        </p:nvSpPr>
        <p:spPr>
          <a:xfrm>
            <a:off x="4084215" y="2087147"/>
            <a:ext cx="3953361" cy="133578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  <a:tabLst/>
            </a:pPr>
            <a:endParaRPr lang="Arial" altLang="Arial" sz="100" dirty="0"/>
          </a:p>
          <a:p>
            <a:pPr indent="12700" algn="ctr" rtl="0" eaLnBrk="0">
              <a:lnSpc>
                <a:spcPts val="5000"/>
              </a:lnSpc>
              <a:tabLst/>
            </a:pPr>
            <a:r>
              <a:rPr lang="vi-VN" altLang="Arial" sz="3700" spc="-120">
                <a:solidFill>
                  <a:srgbClr val="FF1C80">
                    <a:alpha val="100000"/>
                  </a:srgbClr>
                </a:solidFill>
                <a:latin typeface="Arial"/>
                <a:cs typeface="Arial"/>
              </a:rPr>
              <a:t>Kết luận và hướng phát triển đề tài</a:t>
            </a:r>
            <a:endParaRPr lang="en-US" altLang="Arial" sz="3700"/>
          </a:p>
        </p:txBody>
      </p:sp>
      <p:pic>
        <p:nvPicPr>
          <p:cNvPr id="56" name="picture 56">
            <a:extLst>
              <a:ext uri="{FF2B5EF4-FFF2-40B4-BE49-F238E27FC236}">
                <a16:creationId xmlns:a16="http://schemas.microsoft.com/office/drawing/2014/main" id="{7101EE9B-F415-69E7-1311-B98954778E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6583680" y="0"/>
            <a:ext cx="2560319" cy="950976"/>
          </a:xfrm>
          <a:prstGeom prst="rect">
            <a:avLst/>
          </a:prstGeom>
        </p:spPr>
      </p:pic>
      <p:pic>
        <p:nvPicPr>
          <p:cNvPr id="57" name="picture 57">
            <a:extLst>
              <a:ext uri="{FF2B5EF4-FFF2-40B4-BE49-F238E27FC236}">
                <a16:creationId xmlns:a16="http://schemas.microsoft.com/office/drawing/2014/main" id="{1BB1CFD8-8E6C-91DF-3E2F-63ACC748EC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7114031" y="4608576"/>
            <a:ext cx="2029966" cy="534923"/>
          </a:xfrm>
          <a:prstGeom prst="rect">
            <a:avLst/>
          </a:prstGeom>
        </p:spPr>
      </p:pic>
      <p:sp>
        <p:nvSpPr>
          <p:cNvPr id="58" name="rect">
            <a:extLst>
              <a:ext uri="{FF2B5EF4-FFF2-40B4-BE49-F238E27FC236}">
                <a16:creationId xmlns:a16="http://schemas.microsoft.com/office/drawing/2014/main" id="{2CE539E2-1913-8B46-5CF6-5AD8CB2C5676}"/>
              </a:ext>
            </a:extLst>
          </p:cNvPr>
          <p:cNvSpPr/>
          <p:nvPr/>
        </p:nvSpPr>
        <p:spPr>
          <a:xfrm>
            <a:off x="8037576" y="4181855"/>
            <a:ext cx="1106423" cy="188976"/>
          </a:xfrm>
          <a:prstGeom prst="rect">
            <a:avLst/>
          </a:prstGeom>
          <a:solidFill>
            <a:srgbClr val="562AAE">
              <a:alpha val="99607"/>
            </a:srgbClr>
          </a:solidFill>
          <a:ln cap="flat"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58602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1C2293-720B-51F5-4A2C-09E2BCB24C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picture 79">
            <a:extLst>
              <a:ext uri="{FF2B5EF4-FFF2-40B4-BE49-F238E27FC236}">
                <a16:creationId xmlns:a16="http://schemas.microsoft.com/office/drawing/2014/main" id="{B67CD9BA-6088-9297-CE19-EBC1602D6C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4565903" y="0"/>
            <a:ext cx="4578096" cy="5143500"/>
          </a:xfrm>
          <a:prstGeom prst="rect">
            <a:avLst/>
          </a:prstGeom>
        </p:spPr>
      </p:pic>
      <p:sp>
        <p:nvSpPr>
          <p:cNvPr id="80" name="textbox 80">
            <a:extLst>
              <a:ext uri="{FF2B5EF4-FFF2-40B4-BE49-F238E27FC236}">
                <a16:creationId xmlns:a16="http://schemas.microsoft.com/office/drawing/2014/main" id="{A7FDE83A-043D-B159-F62E-D9DFE1C60138}"/>
              </a:ext>
            </a:extLst>
          </p:cNvPr>
          <p:cNvSpPr/>
          <p:nvPr/>
        </p:nvSpPr>
        <p:spPr>
          <a:xfrm>
            <a:off x="734568" y="1106762"/>
            <a:ext cx="3831334" cy="3547533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7336"/>
              </a:lnSpc>
              <a:tabLst/>
            </a:pPr>
            <a:endParaRPr lang="Arial" altLang="Arial" sz="100" dirty="0"/>
          </a:p>
          <a:p>
            <a:pPr marL="298450" indent="-285750" algn="l" rtl="0" eaLnBrk="0">
              <a:lnSpc>
                <a:spcPct val="102000"/>
              </a:lnSpc>
              <a:spcBef>
                <a:spcPts val="5"/>
              </a:spcBef>
              <a:buFont typeface="Wingdings" panose="05000000000000000000" pitchFamily="2" charset="2"/>
              <a:buChar char="q"/>
              <a:tabLst/>
            </a:pPr>
            <a:r>
              <a:rPr lang="vi-VN" sz="1600"/>
              <a:t>Website </a:t>
            </a:r>
            <a:r>
              <a:rPr lang="vi-VN" sz="1600" b="1"/>
              <a:t>DWELLHUB</a:t>
            </a:r>
            <a:r>
              <a:rPr lang="vi-VN" sz="1600"/>
              <a:t> đã hoàn thành các tính năng cơ bản phục vụ cho việc </a:t>
            </a:r>
            <a:r>
              <a:rPr lang="vi-VN" sz="1600" b="1"/>
              <a:t>tìm kiếm, quản lý và thuê phòng trọ</a:t>
            </a:r>
            <a:r>
              <a:rPr lang="vi-VN" sz="1600"/>
              <a:t> một cách hiệu quả.</a:t>
            </a:r>
            <a:endParaRPr lang="en-US" sz="1600"/>
          </a:p>
          <a:p>
            <a:pPr marL="298450" indent="-285750" algn="l" rtl="0" eaLnBrk="0">
              <a:lnSpc>
                <a:spcPct val="102000"/>
              </a:lnSpc>
              <a:spcBef>
                <a:spcPts val="5"/>
              </a:spcBef>
              <a:buFont typeface="Wingdings" panose="05000000000000000000" pitchFamily="2" charset="2"/>
              <a:buChar char="q"/>
              <a:tabLst/>
            </a:pPr>
            <a:r>
              <a:rPr lang="vi-VN" sz="1600"/>
              <a:t>Dự án giúp em rèn luyện và áp dụng các kiến thức về </a:t>
            </a:r>
            <a:r>
              <a:rPr lang="vi-VN" sz="1600" b="1"/>
              <a:t>ASP.NET Core, Angular, SQL Server</a:t>
            </a:r>
            <a:r>
              <a:rPr lang="vi-VN" sz="1600"/>
              <a:t> cũng như </a:t>
            </a:r>
            <a:r>
              <a:rPr lang="vi-VN" sz="1600" b="1"/>
              <a:t>quản lý mã nguồn với GitHub</a:t>
            </a:r>
            <a:r>
              <a:rPr lang="vi-VN" sz="1600"/>
              <a:t> vào thực tiễn.</a:t>
            </a:r>
            <a:endParaRPr lang="en-US" sz="1600"/>
          </a:p>
          <a:p>
            <a:pPr marL="298450" indent="-285750" algn="l" rtl="0" eaLnBrk="0">
              <a:lnSpc>
                <a:spcPct val="102000"/>
              </a:lnSpc>
              <a:spcBef>
                <a:spcPts val="5"/>
              </a:spcBef>
              <a:buFont typeface="Wingdings" panose="05000000000000000000" pitchFamily="2" charset="2"/>
              <a:buChar char="q"/>
              <a:tabLst/>
            </a:pPr>
            <a:r>
              <a:rPr lang="vi-VN" sz="1600"/>
              <a:t>Hướng phát triển tiếp theo: </a:t>
            </a:r>
            <a:r>
              <a:rPr lang="vi-VN" sz="1600" b="1"/>
              <a:t>tích hợp thanh toán trực tuyến, bản đồ Google Maps, cải thiện trải nghiệm người dùng</a:t>
            </a:r>
            <a:r>
              <a:rPr lang="vi-VN" sz="1600"/>
              <a:t> và nâng cao hiệu quả quản lý cho cả người thuê và chủ trọ.</a:t>
            </a:r>
            <a:endParaRPr lang="Arial" altLang="Arial" sz="1600" dirty="0"/>
          </a:p>
        </p:txBody>
      </p:sp>
      <p:pic>
        <p:nvPicPr>
          <p:cNvPr id="81" name="picture 81">
            <a:extLst>
              <a:ext uri="{FF2B5EF4-FFF2-40B4-BE49-F238E27FC236}">
                <a16:creationId xmlns:a16="http://schemas.microsoft.com/office/drawing/2014/main" id="{3573A9C6-3002-4587-9B0B-50619C910D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0" y="2798064"/>
            <a:ext cx="734567" cy="2084831"/>
          </a:xfrm>
          <a:prstGeom prst="rect">
            <a:avLst/>
          </a:prstGeom>
        </p:spPr>
      </p:pic>
      <p:sp>
        <p:nvSpPr>
          <p:cNvPr id="82" name="textbox 82">
            <a:extLst>
              <a:ext uri="{FF2B5EF4-FFF2-40B4-BE49-F238E27FC236}">
                <a16:creationId xmlns:a16="http://schemas.microsoft.com/office/drawing/2014/main" id="{93861F29-321C-E5C2-3F2B-C5C1135E115F}"/>
              </a:ext>
            </a:extLst>
          </p:cNvPr>
          <p:cNvSpPr/>
          <p:nvPr/>
        </p:nvSpPr>
        <p:spPr>
          <a:xfrm>
            <a:off x="570939" y="363415"/>
            <a:ext cx="3547109" cy="41148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  <a:tabLst/>
            </a:pPr>
            <a:endParaRPr lang="en-US" altLang="Arial" sz="100"/>
          </a:p>
          <a:p>
            <a:pPr indent="12700" rtl="0" eaLnBrk="0">
              <a:lnSpc>
                <a:spcPts val="3039"/>
              </a:lnSpc>
              <a:tabLst/>
            </a:pPr>
            <a:r>
              <a:rPr lang="vi-VN" altLang="Arial" sz="2300" spc="24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Kết luận</a:t>
            </a:r>
            <a:endParaRPr lang="en-US" altLang="Arial" sz="23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64193A-D137-A653-2D32-BD3145DFFA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4307" y="1358537"/>
            <a:ext cx="2571985" cy="3108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3443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picture 2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E7943D7-3C66-6ABA-8F72-8FC8EDC55F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9556" y="631175"/>
            <a:ext cx="5374724" cy="2450812"/>
          </a:xfrm>
          <a:prstGeom prst="rect">
            <a:avLst/>
          </a:prstGeom>
          <a:gradFill>
            <a:gsLst>
              <a:gs pos="100000">
                <a:schemeClr val="bg1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reflection endPos="0" dir="5400000" sy="-100000" algn="bl" rotWithShape="0"/>
          </a:effectLst>
        </p:spPr>
      </p:pic>
      <p:sp>
        <p:nvSpPr>
          <p:cNvPr id="212" name="textbox 212"/>
          <p:cNvSpPr/>
          <p:nvPr/>
        </p:nvSpPr>
        <p:spPr>
          <a:xfrm>
            <a:off x="1494873" y="2896948"/>
            <a:ext cx="6168286" cy="1309291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5714"/>
              </a:lnSpc>
              <a:tabLst/>
            </a:pPr>
            <a:endParaRPr lang="Arial" altLang="Arial" sz="100" dirty="0">
              <a:solidFill>
                <a:srgbClr val="FF0000"/>
              </a:solidFill>
            </a:endParaRPr>
          </a:p>
          <a:p>
            <a:pPr algn="ctr" rtl="0" eaLnBrk="0">
              <a:lnSpc>
                <a:spcPct val="81000"/>
              </a:lnSpc>
              <a:tabLst/>
            </a:pPr>
            <a:endParaRPr lang="vi-VN" altLang="Arial" sz="2300">
              <a:solidFill>
                <a:srgbClr val="FF0000"/>
              </a:solidFill>
            </a:endParaRPr>
          </a:p>
          <a:p>
            <a:pPr algn="ctr" eaLnBrk="0">
              <a:lnSpc>
                <a:spcPct val="81000"/>
              </a:lnSpc>
            </a:pPr>
            <a:r>
              <a:rPr lang="vi-VN" altLang="Arial" sz="2800" b="1">
                <a:solidFill>
                  <a:srgbClr val="FF0000"/>
                </a:solidFill>
              </a:rPr>
              <a:t>KÍNH CHÚC TOÀN THỂ HỘI ĐỒNG SỨC KHỎE – HẠNH PHÚC!</a:t>
            </a:r>
            <a:endParaRPr lang="Arial" altLang="Arial" sz="2800" b="1">
              <a:solidFill>
                <a:srgbClr val="FF0000"/>
              </a:solidFill>
            </a:endParaRPr>
          </a:p>
          <a:p>
            <a:pPr algn="ctr" rtl="0" eaLnBrk="0">
              <a:lnSpc>
                <a:spcPct val="81000"/>
              </a:lnSpc>
              <a:tabLst/>
            </a:pPr>
            <a:endParaRPr lang="vi-VN" altLang="Arial" sz="2300">
              <a:solidFill>
                <a:srgbClr val="FF0000"/>
              </a:solidFill>
            </a:endParaRPr>
          </a:p>
        </p:txBody>
      </p:sp>
      <p:pic>
        <p:nvPicPr>
          <p:cNvPr id="213" name="picture 2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6906767" y="4206240"/>
            <a:ext cx="2191511" cy="859536"/>
          </a:xfrm>
          <a:prstGeom prst="rect">
            <a:avLst/>
          </a:prstGeom>
        </p:spPr>
      </p:pic>
      <p:pic>
        <p:nvPicPr>
          <p:cNvPr id="214" name="picture 2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0" y="27432"/>
            <a:ext cx="3279647" cy="527303"/>
          </a:xfrm>
          <a:prstGeom prst="rect">
            <a:avLst/>
          </a:prstGeom>
        </p:spPr>
      </p:pic>
      <p:pic>
        <p:nvPicPr>
          <p:cNvPr id="215" name="picture 2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1278807" y="3115055"/>
            <a:ext cx="216065" cy="673608"/>
          </a:xfrm>
          <a:prstGeom prst="rect">
            <a:avLst/>
          </a:prstGeom>
        </p:spPr>
      </p:pic>
      <p:pic>
        <p:nvPicPr>
          <p:cNvPr id="216" name="picture 2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1281208" y="1191768"/>
            <a:ext cx="213664" cy="676655"/>
          </a:xfrm>
          <a:prstGeom prst="rect">
            <a:avLst/>
          </a:prstGeom>
        </p:spPr>
      </p:pic>
      <p:pic>
        <p:nvPicPr>
          <p:cNvPr id="217" name="picture 2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1281208" y="2130552"/>
            <a:ext cx="213664" cy="67360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5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3712464"/>
            <a:ext cx="3749039" cy="1139952"/>
          </a:xfrm>
          <a:prstGeom prst="rect">
            <a:avLst/>
          </a:prstGeom>
        </p:spPr>
      </p:pic>
      <p:pic>
        <p:nvPicPr>
          <p:cNvPr id="53" name="picture 5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0" y="0"/>
            <a:ext cx="3986783" cy="1246632"/>
          </a:xfrm>
          <a:prstGeom prst="rect">
            <a:avLst/>
          </a:prstGeom>
        </p:spPr>
      </p:pic>
      <p:sp>
        <p:nvSpPr>
          <p:cNvPr id="54" name="textbox 54"/>
          <p:cNvSpPr/>
          <p:nvPr/>
        </p:nvSpPr>
        <p:spPr>
          <a:xfrm>
            <a:off x="0" y="978408"/>
            <a:ext cx="3154679" cy="3437254"/>
          </a:xfrm>
          <a:prstGeom prst="rect">
            <a:avLst/>
          </a:prstGeom>
          <a:solidFill>
            <a:srgbClr val="562AAE">
              <a:alpha val="99607"/>
            </a:srgbClr>
          </a:solidFill>
        </p:spPr>
        <p:txBody>
          <a:bodyPr vert="horz" wrap="square" lIns="0" tIns="0" rIns="0" bIns="0"/>
          <a:lstStyle/>
          <a:p>
            <a:pPr algn="l" rtl="0" eaLnBrk="0">
              <a:lnSpc>
                <a:spcPct val="106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06000"/>
              </a:lnSpc>
              <a:tabLst/>
            </a:pPr>
            <a:endParaRPr lang="Arial" altLang="Arial" sz="1000"/>
          </a:p>
          <a:p>
            <a:pPr algn="l" rtl="0" eaLnBrk="0">
              <a:lnSpc>
                <a:spcPct val="106000"/>
              </a:lnSpc>
              <a:tabLst/>
            </a:pPr>
            <a:endParaRPr lang="Arial" altLang="Arial" sz="1000"/>
          </a:p>
          <a:p>
            <a:pPr algn="l" rtl="0" eaLnBrk="0">
              <a:lnSpc>
                <a:spcPct val="106000"/>
              </a:lnSpc>
              <a:tabLst/>
            </a:pPr>
            <a:endParaRPr lang="Arial" altLang="Arial" sz="1000"/>
          </a:p>
          <a:p>
            <a:pPr algn="l" rtl="0" eaLnBrk="0">
              <a:lnSpc>
                <a:spcPct val="106000"/>
              </a:lnSpc>
              <a:tabLst/>
            </a:pPr>
            <a:endParaRPr lang="Arial" altLang="Arial" sz="1000"/>
          </a:p>
          <a:p>
            <a:pPr algn="l" rtl="0" eaLnBrk="0">
              <a:lnSpc>
                <a:spcPct val="106000"/>
              </a:lnSpc>
              <a:tabLst/>
            </a:pPr>
            <a:endParaRPr lang="Arial" altLang="Arial" sz="1000"/>
          </a:p>
          <a:p>
            <a:pPr algn="l" rtl="0" eaLnBrk="0">
              <a:lnSpc>
                <a:spcPct val="106000"/>
              </a:lnSpc>
              <a:tabLst/>
            </a:pPr>
            <a:endParaRPr lang="Arial" altLang="Arial" sz="1000"/>
          </a:p>
          <a:p>
            <a:pPr algn="l" rtl="0" eaLnBrk="0">
              <a:lnSpc>
                <a:spcPct val="9368"/>
              </a:lnSpc>
              <a:tabLst/>
            </a:pPr>
            <a:endParaRPr lang="Arial" altLang="Arial" sz="100"/>
          </a:p>
          <a:p>
            <a:pPr indent="999751" rtl="0" eaLnBrk="0">
              <a:lnSpc>
                <a:spcPct val="79000"/>
              </a:lnSpc>
              <a:tabLst/>
            </a:pPr>
            <a:r>
              <a:rPr lang="en-US" sz="8600" spc="-190">
                <a:solidFill>
                  <a:srgbClr val="FFFEFF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endParaRPr lang="Arial" altLang="Arial" sz="8600" dirty="0"/>
          </a:p>
        </p:txBody>
      </p:sp>
      <p:sp>
        <p:nvSpPr>
          <p:cNvPr id="55" name="textbox 55"/>
          <p:cNvSpPr/>
          <p:nvPr/>
        </p:nvSpPr>
        <p:spPr>
          <a:xfrm>
            <a:off x="4084215" y="2087147"/>
            <a:ext cx="3385184" cy="97028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  <a:tabLst/>
            </a:pPr>
            <a:endParaRPr lang="Arial" altLang="Arial" sz="100" dirty="0"/>
          </a:p>
          <a:p>
            <a:pPr indent="12700" algn="l" rtl="0" eaLnBrk="0">
              <a:lnSpc>
                <a:spcPts val="5000"/>
              </a:lnSpc>
              <a:tabLst/>
            </a:pPr>
            <a:r>
              <a:rPr lang="vi-VN" altLang="Arial" sz="3700" spc="-120">
                <a:solidFill>
                  <a:srgbClr val="FF1C80">
                    <a:alpha val="100000"/>
                  </a:srgbClr>
                </a:solidFill>
                <a:latin typeface="Arial"/>
                <a:cs typeface="Arial"/>
              </a:rPr>
              <a:t>Tổng quan đề tài</a:t>
            </a:r>
            <a:endParaRPr lang="en-US" altLang="Arial" sz="3700"/>
          </a:p>
        </p:txBody>
      </p:sp>
      <p:pic>
        <p:nvPicPr>
          <p:cNvPr id="56" name="picture 5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6583680" y="0"/>
            <a:ext cx="2560319" cy="950976"/>
          </a:xfrm>
          <a:prstGeom prst="rect">
            <a:avLst/>
          </a:prstGeom>
        </p:spPr>
      </p:pic>
      <p:pic>
        <p:nvPicPr>
          <p:cNvPr id="57" name="picture 5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7114031" y="4608576"/>
            <a:ext cx="2029966" cy="534923"/>
          </a:xfrm>
          <a:prstGeom prst="rect">
            <a:avLst/>
          </a:prstGeom>
        </p:spPr>
      </p:pic>
      <p:sp>
        <p:nvSpPr>
          <p:cNvPr id="58" name="rect"/>
          <p:cNvSpPr/>
          <p:nvPr/>
        </p:nvSpPr>
        <p:spPr>
          <a:xfrm>
            <a:off x="8037576" y="4181855"/>
            <a:ext cx="1106423" cy="188976"/>
          </a:xfrm>
          <a:prstGeom prst="rect">
            <a:avLst/>
          </a:prstGeom>
          <a:solidFill>
            <a:srgbClr val="562AAE">
              <a:alpha val="99607"/>
            </a:srgbClr>
          </a:solidFill>
          <a:ln cap="flat"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7434071" y="4157471"/>
            <a:ext cx="1709927" cy="986027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-250853" y="0"/>
            <a:ext cx="9394853" cy="5143500"/>
          </a:xfrm>
          <a:prstGeom prst="rect">
            <a:avLst/>
          </a:prstGeom>
        </p:spPr>
      </p:pic>
      <p:sp>
        <p:nvSpPr>
          <p:cNvPr id="24" name="textbox 24"/>
          <p:cNvSpPr/>
          <p:nvPr/>
        </p:nvSpPr>
        <p:spPr>
          <a:xfrm>
            <a:off x="366267" y="3000120"/>
            <a:ext cx="3490595" cy="165036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5401"/>
              </a:lnSpc>
              <a:tabLst/>
            </a:pPr>
            <a:endParaRPr lang="Arial" altLang="Arial" sz="100" dirty="0"/>
          </a:p>
        </p:txBody>
      </p:sp>
      <p:pic>
        <p:nvPicPr>
          <p:cNvPr id="25" name="picture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4353856" y="2449287"/>
            <a:ext cx="85153" cy="85166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4353856" y="2191385"/>
            <a:ext cx="85153" cy="85166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4353856" y="1962527"/>
            <a:ext cx="85153" cy="85166"/>
          </a:xfrm>
          <a:prstGeom prst="rect">
            <a:avLst/>
          </a:prstGeom>
        </p:spPr>
      </p:pic>
      <p:sp>
        <p:nvSpPr>
          <p:cNvPr id="28" name="textbox 28"/>
          <p:cNvSpPr/>
          <p:nvPr/>
        </p:nvSpPr>
        <p:spPr>
          <a:xfrm>
            <a:off x="1003908" y="967788"/>
            <a:ext cx="2171700" cy="251078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68886"/>
              </a:lnSpc>
              <a:tabLst/>
            </a:pPr>
            <a:endParaRPr lang="Arial" altLang="Arial" sz="1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79CB3EC-5927-AEC4-FF15-8132524A2A3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06309" y="593715"/>
            <a:ext cx="3867005" cy="148501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1D60FD3-8611-FE32-B7D8-38B1AC9707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06309" y="2362129"/>
            <a:ext cx="3867006" cy="127598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ACE28DB-4FC6-A5BF-BEA2-6F3FCD6A62A1}"/>
              </a:ext>
            </a:extLst>
          </p:cNvPr>
          <p:cNvSpPr txBox="1"/>
          <p:nvPr/>
        </p:nvSpPr>
        <p:spPr>
          <a:xfrm>
            <a:off x="0" y="260032"/>
            <a:ext cx="3584997" cy="3915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12700" rtl="0" eaLnBrk="0">
              <a:lnSpc>
                <a:spcPct val="81000"/>
              </a:lnSpc>
              <a:tabLst/>
            </a:pPr>
            <a:r>
              <a:rPr lang="vi-VN" altLang="Arial" sz="2400" spc="180">
                <a:solidFill>
                  <a:srgbClr val="FFFEFF">
                    <a:alpha val="100000"/>
                  </a:srgbClr>
                </a:solidFill>
                <a:latin typeface="Arial"/>
                <a:cs typeface="Arial"/>
              </a:rPr>
              <a:t>Lý do chọn đề tài</a:t>
            </a:r>
            <a:endParaRPr lang="en-US" altLang="Arial" sz="24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1290AE9-4F07-92CF-D64F-F22E7FA2DCCC}"/>
              </a:ext>
            </a:extLst>
          </p:cNvPr>
          <p:cNvSpPr txBox="1"/>
          <p:nvPr/>
        </p:nvSpPr>
        <p:spPr>
          <a:xfrm>
            <a:off x="6611" y="788324"/>
            <a:ext cx="358499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vi-VN" b="0" i="0">
                <a:solidFill>
                  <a:schemeClr val="bg1"/>
                </a:solidFill>
                <a:effectLst/>
                <a:latin typeface="Segoe UI" panose="020B0502040204020203" pitchFamily="34" charset="0"/>
              </a:rPr>
              <a:t>Đô thị hóa ngày càng tăng và nhu cầu cao của sinh viên tìm chỗ ở. 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vi-VN" b="0" i="0">
                <a:solidFill>
                  <a:schemeClr val="bg1"/>
                </a:solidFill>
                <a:effectLst/>
                <a:latin typeface="Segoe UI" panose="020B0502040204020203" pitchFamily="34" charset="0"/>
              </a:rPr>
              <a:t>Các nền tảng hiện tại chủ yếu chỉ hỗ trợ tìm kiếm phòng và thiếu tính năng quản lý cho chủ nhà. 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vi-VN" b="0" i="0">
                <a:solidFill>
                  <a:schemeClr val="bg1"/>
                </a:solidFill>
                <a:effectLst/>
                <a:latin typeface="Segoe UI" panose="020B0502040204020203" pitchFamily="34" charset="0"/>
              </a:rPr>
              <a:t>Chủ nhà thường sử dụng các phương pháp thủ công (giấy tờ, bảng tính Excel) dễ dẫn đến sai sót, khó khăn trong việc quản lý thông tin, chi phí.</a:t>
            </a:r>
            <a:endParaRPr lang="en-US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picture 7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0"/>
            <a:ext cx="9144000" cy="5143500"/>
          </a:xfrm>
          <a:prstGeom prst="rect">
            <a:avLst/>
          </a:prstGeom>
        </p:spPr>
      </p:pic>
      <p:sp>
        <p:nvSpPr>
          <p:cNvPr id="72" name="textbox 72"/>
          <p:cNvSpPr/>
          <p:nvPr/>
        </p:nvSpPr>
        <p:spPr>
          <a:xfrm>
            <a:off x="4849367" y="2998591"/>
            <a:ext cx="2926714" cy="1156969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/>
          <a:lstStyle/>
          <a:p>
            <a:pPr algn="l" rtl="0" eaLnBrk="0">
              <a:lnSpc>
                <a:spcPct val="118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8015"/>
              </a:lnSpc>
              <a:tabLst/>
            </a:pPr>
            <a:endParaRPr lang="Arial" altLang="Arial" sz="100" dirty="0"/>
          </a:p>
          <a:p>
            <a:pPr algn="ctr" rtl="0" eaLnBrk="0">
              <a:lnSpc>
                <a:spcPct val="85000"/>
              </a:lnSpc>
              <a:tabLst/>
            </a:pPr>
            <a:r>
              <a:rPr lang="vi-VN" altLang="Arial" sz="1600"/>
              <a:t>­Tối ưu hóa quy trình cho thuê phòng trọ, giảm thiểu thời gian và chi phí cho cả người thuê và người cho thuê.</a:t>
            </a:r>
            <a:endParaRPr lang="Arial" altLang="Arial" sz="1600" dirty="0"/>
          </a:p>
        </p:txBody>
      </p:sp>
      <p:sp>
        <p:nvSpPr>
          <p:cNvPr id="73" name="textbox 73"/>
          <p:cNvSpPr/>
          <p:nvPr/>
        </p:nvSpPr>
        <p:spPr>
          <a:xfrm>
            <a:off x="1368551" y="2998591"/>
            <a:ext cx="2923539" cy="1156969"/>
          </a:xfrm>
          <a:prstGeom prst="rect">
            <a:avLst/>
          </a:prstGeom>
          <a:solidFill>
            <a:srgbClr val="FEFEFE">
              <a:alpha val="99607"/>
            </a:srgbClr>
          </a:solidFill>
        </p:spPr>
        <p:txBody>
          <a:bodyPr vert="horz" wrap="square" lIns="0" tIns="0" rIns="0" bIns="0"/>
          <a:lstStyle/>
          <a:p>
            <a:pPr algn="l" rtl="0" eaLnBrk="0">
              <a:lnSpc>
                <a:spcPct val="118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8015"/>
              </a:lnSpc>
              <a:tabLst/>
            </a:pPr>
            <a:endParaRPr lang="Arial" altLang="Arial" sz="100" dirty="0"/>
          </a:p>
          <a:p>
            <a:pPr algn="ctr" rtl="0" eaLnBrk="0">
              <a:lnSpc>
                <a:spcPct val="85000"/>
              </a:lnSpc>
              <a:tabLst/>
            </a:pPr>
            <a:r>
              <a:rPr lang="vi-VN" altLang="Arial" sz="1600"/>
              <a:t>­Cung cấp công cụ tìm kiếm thông minh giúp người dùng dễ dàng tìm được phòng trọ phù hợp với nhu cầu và khả năng tài chính.</a:t>
            </a:r>
            <a:endParaRPr lang="Arial" altLang="Arial" sz="1600" dirty="0"/>
          </a:p>
        </p:txBody>
      </p:sp>
      <p:sp>
        <p:nvSpPr>
          <p:cNvPr id="74" name="textbox 74"/>
          <p:cNvSpPr/>
          <p:nvPr/>
        </p:nvSpPr>
        <p:spPr>
          <a:xfrm>
            <a:off x="4849367" y="1496395"/>
            <a:ext cx="2926714" cy="1154430"/>
          </a:xfrm>
          <a:prstGeom prst="rect">
            <a:avLst/>
          </a:prstGeom>
          <a:solidFill>
            <a:srgbClr val="FEFEFE">
              <a:alpha val="99607"/>
            </a:srgbClr>
          </a:solidFill>
        </p:spPr>
        <p:txBody>
          <a:bodyPr vert="horz" wrap="square" lIns="0" tIns="0" rIns="0" bIns="0"/>
          <a:lstStyle/>
          <a:p>
            <a:pPr algn="l" rtl="0" eaLnBrk="0">
              <a:lnSpc>
                <a:spcPct val="120000"/>
              </a:lnSpc>
              <a:tabLst/>
            </a:pPr>
            <a:endParaRPr lang="Arial" altLang="Arial" sz="1000"/>
          </a:p>
          <a:p>
            <a:pPr algn="l" rtl="0" eaLnBrk="0">
              <a:lnSpc>
                <a:spcPct val="8273"/>
              </a:lnSpc>
              <a:tabLst/>
            </a:pPr>
            <a:endParaRPr lang="Arial" altLang="Arial" sz="100"/>
          </a:p>
          <a:p>
            <a:pPr algn="ctr" rtl="0" eaLnBrk="0">
              <a:lnSpc>
                <a:spcPct val="85000"/>
              </a:lnSpc>
              <a:tabLst/>
            </a:pPr>
            <a:r>
              <a:rPr lang="en-US" altLang="Arial" sz="1600"/>
              <a:t>­Tạo ra giải pháp quản lý thông tin phòng trọ chuyên nghiệp, giúp chủ trọ dễ dàng quản lý và theo dõi các giao dịch.</a:t>
            </a:r>
          </a:p>
        </p:txBody>
      </p:sp>
      <p:sp>
        <p:nvSpPr>
          <p:cNvPr id="75" name="textbox 75"/>
          <p:cNvSpPr/>
          <p:nvPr/>
        </p:nvSpPr>
        <p:spPr>
          <a:xfrm>
            <a:off x="1368551" y="1496395"/>
            <a:ext cx="2923539" cy="1154430"/>
          </a:xfrm>
          <a:prstGeom prst="rect">
            <a:avLst/>
          </a:prstGeom>
          <a:solidFill>
            <a:srgbClr val="FDFDFD">
              <a:alpha val="99215"/>
            </a:srgbClr>
          </a:solidFill>
        </p:spPr>
        <p:txBody>
          <a:bodyPr vert="horz" wrap="square" lIns="0" tIns="0" rIns="0" bIns="0"/>
          <a:lstStyle/>
          <a:p>
            <a:pPr algn="l" rtl="0" eaLnBrk="0">
              <a:lnSpc>
                <a:spcPct val="120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8273"/>
              </a:lnSpc>
              <a:tabLst/>
            </a:pPr>
            <a:endParaRPr lang="Arial" altLang="Arial" sz="100" dirty="0"/>
          </a:p>
          <a:p>
            <a:pPr algn="ctr" rtl="0" eaLnBrk="0">
              <a:lnSpc>
                <a:spcPct val="85000"/>
              </a:lnSpc>
              <a:tabLst/>
            </a:pPr>
            <a:r>
              <a:rPr lang="vi-VN" altLang="Arial" sz="1600"/>
              <a:t>­Xây dựng một nền tảng trực tuyến hiện đại giúp kết nối hiệu quả giữa người cho thuê và người tìm phòng trọ.</a:t>
            </a:r>
            <a:endParaRPr lang="Arial" altLang="Arial" sz="1600" dirty="0"/>
          </a:p>
        </p:txBody>
      </p:sp>
      <p:pic>
        <p:nvPicPr>
          <p:cNvPr id="76" name="picture 7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0" y="4427982"/>
            <a:ext cx="3855719" cy="715518"/>
          </a:xfrm>
          <a:prstGeom prst="rect">
            <a:avLst/>
          </a:prstGeom>
        </p:spPr>
      </p:pic>
      <p:sp>
        <p:nvSpPr>
          <p:cNvPr id="77" name="textbox 77"/>
          <p:cNvSpPr/>
          <p:nvPr/>
        </p:nvSpPr>
        <p:spPr>
          <a:xfrm>
            <a:off x="2989830" y="423202"/>
            <a:ext cx="3191510" cy="41148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  <a:tabLst/>
            </a:pPr>
            <a:endParaRPr lang="Arial" altLang="Arial" sz="100" dirty="0"/>
          </a:p>
          <a:p>
            <a:pPr indent="12700" algn="ctr" rtl="0" eaLnBrk="0">
              <a:lnSpc>
                <a:spcPts val="3039"/>
              </a:lnSpc>
              <a:tabLst/>
            </a:pPr>
            <a:r>
              <a:rPr lang="vi-VN" altLang="Arial" sz="2300"/>
              <a:t>Mục đích</a:t>
            </a:r>
            <a:endParaRPr lang="Arial" altLang="Arial" sz="2300" dirty="0"/>
          </a:p>
        </p:txBody>
      </p:sp>
      <p:pic>
        <p:nvPicPr>
          <p:cNvPr id="78" name="picture 7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8156447" y="0"/>
            <a:ext cx="987552" cy="104470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picture 7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4565903" y="0"/>
            <a:ext cx="4578096" cy="5143500"/>
          </a:xfrm>
          <a:prstGeom prst="rect">
            <a:avLst/>
          </a:prstGeom>
        </p:spPr>
      </p:pic>
      <p:sp>
        <p:nvSpPr>
          <p:cNvPr id="80" name="textbox 80"/>
          <p:cNvSpPr/>
          <p:nvPr/>
        </p:nvSpPr>
        <p:spPr>
          <a:xfrm>
            <a:off x="734568" y="1106762"/>
            <a:ext cx="3831334" cy="3547533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7336"/>
              </a:lnSpc>
              <a:tabLst/>
            </a:pPr>
            <a:endParaRPr lang="Arial" altLang="Arial" sz="100" dirty="0"/>
          </a:p>
          <a:p>
            <a:pPr marL="298450" indent="-285750" algn="l" rtl="0" eaLnBrk="0">
              <a:lnSpc>
                <a:spcPct val="102000"/>
              </a:lnSpc>
              <a:spcBef>
                <a:spcPts val="5"/>
              </a:spcBef>
              <a:buFont typeface="Wingdings" panose="05000000000000000000" pitchFamily="2" charset="2"/>
              <a:buChar char="q"/>
              <a:tabLst/>
            </a:pPr>
            <a:r>
              <a:rPr lang="en-US" sz="1600" b="1" spc="5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Tìm kiếm phòng trọ thông minh: </a:t>
            </a:r>
            <a:r>
              <a:rPr lang="en-US" sz="1600" spc="5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Lọc theo giá, vị trí, diện tích, </a:t>
            </a:r>
            <a:r>
              <a:rPr lang="vi-VN" sz="1600" spc="5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yêu thích</a:t>
            </a:r>
            <a:r>
              <a:rPr lang="en-US" sz="1600" spc="5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.</a:t>
            </a:r>
            <a:endParaRPr lang="vi-VN" sz="1600" spc="50">
              <a:solidFill>
                <a:srgbClr val="000000">
                  <a:alpha val="100000"/>
                </a:srgbClr>
              </a:solidFill>
              <a:latin typeface="Arial"/>
              <a:ea typeface="Arial"/>
              <a:cs typeface="Arial"/>
            </a:endParaRPr>
          </a:p>
          <a:p>
            <a:pPr marL="298450" indent="-285750" algn="l" rtl="0" eaLnBrk="0">
              <a:lnSpc>
                <a:spcPct val="102000"/>
              </a:lnSpc>
              <a:spcBef>
                <a:spcPts val="5"/>
              </a:spcBef>
              <a:buFont typeface="Wingdings" panose="05000000000000000000" pitchFamily="2" charset="2"/>
              <a:buChar char="q"/>
              <a:tabLst/>
            </a:pPr>
            <a:r>
              <a:rPr lang="en-US" sz="1600" b="1"/>
              <a:t>Thêm phòng vào giỏ trọ</a:t>
            </a:r>
            <a:r>
              <a:rPr lang="en-US" sz="1600"/>
              <a:t>: Quản lý và </a:t>
            </a:r>
            <a:r>
              <a:rPr lang="vi-VN" sz="1600"/>
              <a:t>phần loại </a:t>
            </a:r>
            <a:r>
              <a:rPr lang="en-US" sz="1600"/>
              <a:t>các phòng đã chọn.</a:t>
            </a:r>
            <a:endParaRPr lang="vi-VN" sz="1600" spc="50">
              <a:solidFill>
                <a:srgbClr val="000000">
                  <a:alpha val="100000"/>
                </a:srgbClr>
              </a:solidFill>
              <a:latin typeface="Arial"/>
              <a:ea typeface="Arial"/>
              <a:cs typeface="Arial"/>
            </a:endParaRPr>
          </a:p>
          <a:p>
            <a:pPr marL="298450" indent="-285750" algn="l" rtl="0" eaLnBrk="0">
              <a:lnSpc>
                <a:spcPct val="102000"/>
              </a:lnSpc>
              <a:spcBef>
                <a:spcPts val="5"/>
              </a:spcBef>
              <a:buFont typeface="Wingdings" panose="05000000000000000000" pitchFamily="2" charset="2"/>
              <a:buChar char="q"/>
              <a:tabLst/>
            </a:pPr>
            <a:r>
              <a:rPr lang="en-US" sz="1600" b="1"/>
              <a:t>Quản lý thông báo</a:t>
            </a:r>
            <a:r>
              <a:rPr lang="en-US" sz="1600"/>
              <a:t>: Nhận thông báo về đặt phòng, lịch hẹn, tin nhắn mới.</a:t>
            </a:r>
            <a:endParaRPr lang="vi-VN" sz="1600" spc="50">
              <a:solidFill>
                <a:srgbClr val="000000">
                  <a:alpha val="100000"/>
                </a:srgbClr>
              </a:solidFill>
              <a:latin typeface="Arial"/>
              <a:ea typeface="Arial"/>
              <a:cs typeface="Arial"/>
            </a:endParaRPr>
          </a:p>
          <a:p>
            <a:pPr marL="298450" indent="-285750" algn="l" rtl="0" eaLnBrk="0">
              <a:lnSpc>
                <a:spcPct val="102000"/>
              </a:lnSpc>
              <a:spcBef>
                <a:spcPts val="5"/>
              </a:spcBef>
              <a:buFont typeface="Wingdings" panose="05000000000000000000" pitchFamily="2" charset="2"/>
              <a:buChar char="q"/>
              <a:tabLst/>
            </a:pPr>
            <a:r>
              <a:rPr lang="en-US" altLang="Arial" sz="1600" b="1"/>
              <a:t>Nhắn tin trực tiếp với chủ trọ:</a:t>
            </a:r>
            <a:r>
              <a:rPr lang="en-US" altLang="Arial" sz="1600"/>
              <a:t> Giao tiếp nhanh chóng, thuận tiện.</a:t>
            </a:r>
            <a:endParaRPr lang="vi-VN" altLang="Arial" sz="1600"/>
          </a:p>
          <a:p>
            <a:pPr marL="298450" indent="-285750" algn="l" rtl="0" eaLnBrk="0">
              <a:lnSpc>
                <a:spcPct val="102000"/>
              </a:lnSpc>
              <a:spcBef>
                <a:spcPts val="5"/>
              </a:spcBef>
              <a:buFont typeface="Wingdings" panose="05000000000000000000" pitchFamily="2" charset="2"/>
              <a:buChar char="q"/>
              <a:tabLst/>
            </a:pPr>
            <a:r>
              <a:rPr lang="vi-VN" altLang="Arial" sz="1600" b="1"/>
              <a:t>Đánh giá và bình luận: </a:t>
            </a:r>
            <a:r>
              <a:rPr lang="vi-VN" altLang="Arial" sz="1600"/>
              <a:t>Đưa ra nhận xét và đánh giá phòng đã thuê.</a:t>
            </a:r>
          </a:p>
          <a:p>
            <a:pPr marL="298450" indent="-285750" algn="l" rtl="0" eaLnBrk="0">
              <a:lnSpc>
                <a:spcPct val="102000"/>
              </a:lnSpc>
              <a:spcBef>
                <a:spcPts val="5"/>
              </a:spcBef>
              <a:buFont typeface="Wingdings" panose="05000000000000000000" pitchFamily="2" charset="2"/>
              <a:buChar char="q"/>
              <a:tabLst/>
            </a:pPr>
            <a:r>
              <a:rPr lang="vi-VN" sz="1600" b="1"/>
              <a:t>Thống kê chi tiết</a:t>
            </a:r>
            <a:r>
              <a:rPr lang="vi-VN" sz="1600"/>
              <a:t>: Theo dõi doanh thu, lượt xem, lượt yêu thích của từng bài đăng.</a:t>
            </a:r>
            <a:endParaRPr lang="Arial" altLang="Arial" sz="1600" dirty="0"/>
          </a:p>
        </p:txBody>
      </p:sp>
      <p:pic>
        <p:nvPicPr>
          <p:cNvPr id="81" name="picture 8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0" y="2798064"/>
            <a:ext cx="734567" cy="2084831"/>
          </a:xfrm>
          <a:prstGeom prst="rect">
            <a:avLst/>
          </a:prstGeom>
        </p:spPr>
      </p:pic>
      <p:sp>
        <p:nvSpPr>
          <p:cNvPr id="82" name="textbox 82"/>
          <p:cNvSpPr/>
          <p:nvPr/>
        </p:nvSpPr>
        <p:spPr>
          <a:xfrm>
            <a:off x="570939" y="363415"/>
            <a:ext cx="3547109" cy="41148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  <a:tabLst/>
            </a:pPr>
            <a:endParaRPr lang="en-US" altLang="Arial" sz="100"/>
          </a:p>
          <a:p>
            <a:pPr indent="12700" rtl="0" eaLnBrk="0">
              <a:lnSpc>
                <a:spcPts val="3039"/>
              </a:lnSpc>
              <a:tabLst/>
            </a:pPr>
            <a:r>
              <a:rPr lang="vi-VN" altLang="Arial" sz="2300" spc="24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Tính năng nổi bật</a:t>
            </a:r>
            <a:endParaRPr lang="en-US" altLang="Arial" sz="23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EB8617-2072-8C49-6630-F42EFD45190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33958" b="943"/>
          <a:stretch/>
        </p:blipFill>
        <p:spPr>
          <a:xfrm>
            <a:off x="5638311" y="1357162"/>
            <a:ext cx="2553660" cy="307045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524807-FF66-C7C5-AB14-E1AB630E18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52">
            <a:extLst>
              <a:ext uri="{FF2B5EF4-FFF2-40B4-BE49-F238E27FC236}">
                <a16:creationId xmlns:a16="http://schemas.microsoft.com/office/drawing/2014/main" id="{D6332B6F-F4D6-35F5-DA3F-2ABDC7B803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3712464"/>
            <a:ext cx="3749039" cy="1139952"/>
          </a:xfrm>
          <a:prstGeom prst="rect">
            <a:avLst/>
          </a:prstGeom>
        </p:spPr>
      </p:pic>
      <p:pic>
        <p:nvPicPr>
          <p:cNvPr id="53" name="picture 53">
            <a:extLst>
              <a:ext uri="{FF2B5EF4-FFF2-40B4-BE49-F238E27FC236}">
                <a16:creationId xmlns:a16="http://schemas.microsoft.com/office/drawing/2014/main" id="{A09A466F-4F33-4FA4-7B5F-4CEBBCE5C1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0" y="0"/>
            <a:ext cx="3986783" cy="1246632"/>
          </a:xfrm>
          <a:prstGeom prst="rect">
            <a:avLst/>
          </a:prstGeom>
        </p:spPr>
      </p:pic>
      <p:sp>
        <p:nvSpPr>
          <p:cNvPr id="54" name="textbox 54">
            <a:extLst>
              <a:ext uri="{FF2B5EF4-FFF2-40B4-BE49-F238E27FC236}">
                <a16:creationId xmlns:a16="http://schemas.microsoft.com/office/drawing/2014/main" id="{578E270C-71D1-D9D3-F193-7972D1473E76}"/>
              </a:ext>
            </a:extLst>
          </p:cNvPr>
          <p:cNvSpPr/>
          <p:nvPr/>
        </p:nvSpPr>
        <p:spPr>
          <a:xfrm>
            <a:off x="0" y="978408"/>
            <a:ext cx="3154679" cy="3437254"/>
          </a:xfrm>
          <a:prstGeom prst="rect">
            <a:avLst/>
          </a:prstGeom>
          <a:solidFill>
            <a:srgbClr val="562AAE">
              <a:alpha val="99607"/>
            </a:srgbClr>
          </a:solidFill>
        </p:spPr>
        <p:txBody>
          <a:bodyPr vert="horz" wrap="square" lIns="0" tIns="0" rIns="0" bIns="0"/>
          <a:lstStyle/>
          <a:p>
            <a:pPr algn="l" rtl="0" eaLnBrk="0">
              <a:lnSpc>
                <a:spcPct val="106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06000"/>
              </a:lnSpc>
              <a:tabLst/>
            </a:pPr>
            <a:endParaRPr lang="Arial" altLang="Arial" sz="1000"/>
          </a:p>
          <a:p>
            <a:pPr algn="l" rtl="0" eaLnBrk="0">
              <a:lnSpc>
                <a:spcPct val="106000"/>
              </a:lnSpc>
              <a:tabLst/>
            </a:pPr>
            <a:endParaRPr lang="Arial" altLang="Arial" sz="1000"/>
          </a:p>
          <a:p>
            <a:pPr algn="l" rtl="0" eaLnBrk="0">
              <a:lnSpc>
                <a:spcPct val="106000"/>
              </a:lnSpc>
              <a:tabLst/>
            </a:pPr>
            <a:endParaRPr lang="Arial" altLang="Arial" sz="1000"/>
          </a:p>
          <a:p>
            <a:pPr algn="l" rtl="0" eaLnBrk="0">
              <a:lnSpc>
                <a:spcPct val="106000"/>
              </a:lnSpc>
              <a:tabLst/>
            </a:pPr>
            <a:endParaRPr lang="Arial" altLang="Arial" sz="1000"/>
          </a:p>
          <a:p>
            <a:pPr algn="l" rtl="0" eaLnBrk="0">
              <a:lnSpc>
                <a:spcPct val="106000"/>
              </a:lnSpc>
              <a:tabLst/>
            </a:pPr>
            <a:endParaRPr lang="Arial" altLang="Arial" sz="1000"/>
          </a:p>
          <a:p>
            <a:pPr algn="l" rtl="0" eaLnBrk="0">
              <a:lnSpc>
                <a:spcPct val="106000"/>
              </a:lnSpc>
              <a:tabLst/>
            </a:pPr>
            <a:endParaRPr lang="Arial" altLang="Arial" sz="1000"/>
          </a:p>
          <a:p>
            <a:pPr algn="l" rtl="0" eaLnBrk="0">
              <a:lnSpc>
                <a:spcPct val="9368"/>
              </a:lnSpc>
              <a:tabLst/>
            </a:pPr>
            <a:endParaRPr lang="Arial" altLang="Arial" sz="100"/>
          </a:p>
          <a:p>
            <a:pPr indent="999751" rtl="0" eaLnBrk="0">
              <a:lnSpc>
                <a:spcPct val="79000"/>
              </a:lnSpc>
              <a:tabLst/>
            </a:pPr>
            <a:r>
              <a:rPr lang="en-US" sz="8600" spc="-190">
                <a:solidFill>
                  <a:srgbClr val="FFFEFF">
                    <a:alpha val="100000"/>
                  </a:srgbClr>
                </a:solidFill>
                <a:latin typeface="Arial"/>
                <a:ea typeface="Arial"/>
                <a:cs typeface="Arial"/>
              </a:rPr>
              <a:t>II</a:t>
            </a:r>
            <a:endParaRPr lang="Arial" altLang="Arial" sz="8600" dirty="0"/>
          </a:p>
        </p:txBody>
      </p:sp>
      <p:sp>
        <p:nvSpPr>
          <p:cNvPr id="55" name="textbox 55">
            <a:extLst>
              <a:ext uri="{FF2B5EF4-FFF2-40B4-BE49-F238E27FC236}">
                <a16:creationId xmlns:a16="http://schemas.microsoft.com/office/drawing/2014/main" id="{4411AAC8-E3DD-1FC3-C4AF-2D0ED5590A80}"/>
              </a:ext>
            </a:extLst>
          </p:cNvPr>
          <p:cNvSpPr/>
          <p:nvPr/>
        </p:nvSpPr>
        <p:spPr>
          <a:xfrm>
            <a:off x="4084215" y="2087147"/>
            <a:ext cx="3953361" cy="97028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  <a:tabLst/>
            </a:pPr>
            <a:endParaRPr lang="Arial" altLang="Arial" sz="100" dirty="0"/>
          </a:p>
          <a:p>
            <a:pPr indent="12700" algn="l" rtl="0" eaLnBrk="0">
              <a:lnSpc>
                <a:spcPts val="5000"/>
              </a:lnSpc>
              <a:tabLst/>
            </a:pPr>
            <a:r>
              <a:rPr lang="vi-VN" altLang="Arial" sz="3700" spc="-120">
                <a:solidFill>
                  <a:srgbClr val="FF1C80">
                    <a:alpha val="100000"/>
                  </a:srgbClr>
                </a:solidFill>
                <a:latin typeface="Arial"/>
                <a:cs typeface="Arial"/>
              </a:rPr>
              <a:t>Công nghệ sử dụng</a:t>
            </a:r>
            <a:endParaRPr lang="en-US" altLang="Arial" sz="3700"/>
          </a:p>
        </p:txBody>
      </p:sp>
      <p:pic>
        <p:nvPicPr>
          <p:cNvPr id="56" name="picture 56">
            <a:extLst>
              <a:ext uri="{FF2B5EF4-FFF2-40B4-BE49-F238E27FC236}">
                <a16:creationId xmlns:a16="http://schemas.microsoft.com/office/drawing/2014/main" id="{E65C5B5B-4FA2-C139-136B-E058FDF539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6583680" y="0"/>
            <a:ext cx="2560319" cy="950976"/>
          </a:xfrm>
          <a:prstGeom prst="rect">
            <a:avLst/>
          </a:prstGeom>
        </p:spPr>
      </p:pic>
      <p:pic>
        <p:nvPicPr>
          <p:cNvPr id="57" name="picture 57">
            <a:extLst>
              <a:ext uri="{FF2B5EF4-FFF2-40B4-BE49-F238E27FC236}">
                <a16:creationId xmlns:a16="http://schemas.microsoft.com/office/drawing/2014/main" id="{B72E85A3-F8B9-A76B-D131-C2366E8CF0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7114031" y="4608576"/>
            <a:ext cx="2029966" cy="534923"/>
          </a:xfrm>
          <a:prstGeom prst="rect">
            <a:avLst/>
          </a:prstGeom>
        </p:spPr>
      </p:pic>
      <p:sp>
        <p:nvSpPr>
          <p:cNvPr id="58" name="rect">
            <a:extLst>
              <a:ext uri="{FF2B5EF4-FFF2-40B4-BE49-F238E27FC236}">
                <a16:creationId xmlns:a16="http://schemas.microsoft.com/office/drawing/2014/main" id="{8B269C5A-D868-02F9-71AB-D6BCA5F69523}"/>
              </a:ext>
            </a:extLst>
          </p:cNvPr>
          <p:cNvSpPr/>
          <p:nvPr/>
        </p:nvSpPr>
        <p:spPr>
          <a:xfrm>
            <a:off x="8037576" y="4181855"/>
            <a:ext cx="1106423" cy="188976"/>
          </a:xfrm>
          <a:prstGeom prst="rect">
            <a:avLst/>
          </a:prstGeom>
          <a:solidFill>
            <a:srgbClr val="562AAE">
              <a:alpha val="99607"/>
            </a:srgbClr>
          </a:solidFill>
          <a:ln cap="flat"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33052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picture 9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0"/>
            <a:ext cx="9144000" cy="5143500"/>
          </a:xfrm>
          <a:prstGeom prst="rect">
            <a:avLst/>
          </a:prstGeom>
        </p:spPr>
      </p:pic>
      <p:sp>
        <p:nvSpPr>
          <p:cNvPr id="101" name="textbox 101"/>
          <p:cNvSpPr/>
          <p:nvPr/>
        </p:nvSpPr>
        <p:spPr>
          <a:xfrm>
            <a:off x="2025381" y="363415"/>
            <a:ext cx="5100954" cy="41148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  <a:tabLst/>
            </a:pPr>
            <a:endParaRPr lang="en-US" altLang="Arial" sz="100"/>
          </a:p>
        </p:txBody>
      </p:sp>
      <p:pic>
        <p:nvPicPr>
          <p:cNvPr id="102" name="picture 10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6559296" y="4575047"/>
            <a:ext cx="2584703" cy="568451"/>
          </a:xfrm>
          <a:prstGeom prst="rect">
            <a:avLst/>
          </a:prstGeom>
        </p:spPr>
      </p:pic>
      <p:pic>
        <p:nvPicPr>
          <p:cNvPr id="103" name="picture 10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79247" y="4480559"/>
            <a:ext cx="1941576" cy="649223"/>
          </a:xfrm>
          <a:prstGeom prst="rect">
            <a:avLst/>
          </a:prstGeom>
        </p:spPr>
      </p:pic>
      <p:sp>
        <p:nvSpPr>
          <p:cNvPr id="104" name="textbox 104"/>
          <p:cNvSpPr/>
          <p:nvPr/>
        </p:nvSpPr>
        <p:spPr>
          <a:xfrm>
            <a:off x="6034029" y="3023100"/>
            <a:ext cx="1852295" cy="1289018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ctr" rtl="0" eaLnBrk="0">
              <a:lnSpc>
                <a:spcPct val="85386"/>
              </a:lnSpc>
              <a:tabLst/>
            </a:pPr>
            <a:endParaRPr lang="Arial" altLang="Arial" sz="100" dirty="0"/>
          </a:p>
          <a:p>
            <a:pPr algn="ctr" rtl="0" eaLnBrk="0">
              <a:lnSpc>
                <a:spcPct val="81000"/>
              </a:lnSpc>
              <a:tabLst/>
            </a:pPr>
            <a:r>
              <a:rPr lang="en-US" sz="1600" spc="150">
                <a:solidFill>
                  <a:srgbClr val="FF1C80">
                    <a:alpha val="100000"/>
                  </a:srgbClr>
                </a:solidFill>
                <a:latin typeface="Arial"/>
                <a:ea typeface="Arial"/>
                <a:cs typeface="Arial"/>
              </a:rPr>
              <a:t>Angular</a:t>
            </a:r>
            <a:endParaRPr lang="en-US" sz="1600" spc="120">
              <a:solidFill>
                <a:srgbClr val="FF1C80">
                  <a:alpha val="100000"/>
                </a:srgbClr>
              </a:solidFill>
              <a:latin typeface="Arial"/>
              <a:ea typeface="Arial"/>
              <a:cs typeface="Arial"/>
            </a:endParaRPr>
          </a:p>
          <a:p>
            <a:pPr marL="39827" indent="-27127" algn="ctr" rtl="0" eaLnBrk="0">
              <a:lnSpc>
                <a:spcPct val="105000"/>
              </a:lnSpc>
              <a:spcBef>
                <a:spcPts val="313"/>
              </a:spcBef>
              <a:tabLst/>
            </a:pPr>
            <a:r>
              <a:rPr lang="vi-VN" altLang="Arial" sz="1200" spc="9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Là một khung ứng dụng web mã nguồn mở dựa trên typescript. Được phát triển bởi google.</a:t>
            </a:r>
            <a:endParaRPr lang="en-US" altLang="Arial" sz="1200" dirty="0"/>
          </a:p>
        </p:txBody>
      </p:sp>
      <p:sp>
        <p:nvSpPr>
          <p:cNvPr id="105" name="textbox 105"/>
          <p:cNvSpPr/>
          <p:nvPr/>
        </p:nvSpPr>
        <p:spPr>
          <a:xfrm>
            <a:off x="1312444" y="3013469"/>
            <a:ext cx="1852295" cy="14287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5386"/>
              </a:lnSpc>
              <a:tabLst/>
            </a:pPr>
            <a:endParaRPr lang="Arial" altLang="Arial" sz="100" dirty="0"/>
          </a:p>
          <a:p>
            <a:pPr algn="ctr" rtl="0" eaLnBrk="0">
              <a:lnSpc>
                <a:spcPct val="81000"/>
              </a:lnSpc>
              <a:tabLst/>
            </a:pPr>
            <a:r>
              <a:rPr lang="en-US" sz="1600" spc="150">
                <a:solidFill>
                  <a:srgbClr val="FF1C80">
                    <a:alpha val="100000"/>
                  </a:srgbClr>
                </a:solidFill>
                <a:latin typeface="Arial"/>
                <a:ea typeface="Arial"/>
                <a:cs typeface="Arial"/>
              </a:rPr>
              <a:t>SQL Server</a:t>
            </a:r>
            <a:endParaRPr lang="Arial" altLang="Arial" sz="1600" dirty="0"/>
          </a:p>
          <a:p>
            <a:pPr marL="39827" indent="-27127" algn="ctr" eaLnBrk="0">
              <a:lnSpc>
                <a:spcPct val="105000"/>
              </a:lnSpc>
              <a:spcBef>
                <a:spcPts val="313"/>
              </a:spcBef>
            </a:pPr>
            <a:r>
              <a:rPr lang="vi-VN" altLang="Arial" sz="1200"/>
              <a:t>Là hệ quản trị cơ sở dữ liệu quan hệ (RDBMS) do Microsoft phát triển, giúp lưu trữ và quản lý dữ liệu một cách an toàn và hiệu quả.</a:t>
            </a:r>
            <a:endParaRPr lang="Arial" altLang="Arial" sz="1200" dirty="0"/>
          </a:p>
        </p:txBody>
      </p:sp>
      <p:pic>
        <p:nvPicPr>
          <p:cNvPr id="106" name="picture 10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7723630" y="0"/>
            <a:ext cx="1420368" cy="762000"/>
          </a:xfrm>
          <a:prstGeom prst="rect">
            <a:avLst/>
          </a:prstGeom>
        </p:spPr>
      </p:pic>
      <p:sp>
        <p:nvSpPr>
          <p:cNvPr id="107" name="textbox 107"/>
          <p:cNvSpPr/>
          <p:nvPr/>
        </p:nvSpPr>
        <p:spPr>
          <a:xfrm>
            <a:off x="3653622" y="3568370"/>
            <a:ext cx="1852295" cy="743748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4827"/>
              </a:lnSpc>
              <a:tabLst/>
            </a:pPr>
            <a:endParaRPr lang="en-US" altLang="Arial" sz="100"/>
          </a:p>
          <a:p>
            <a:pPr marL="39827" indent="-27127" algn="ctr" rtl="0" eaLnBrk="0">
              <a:lnSpc>
                <a:spcPct val="105000"/>
              </a:lnSpc>
              <a:tabLst/>
            </a:pPr>
            <a:r>
              <a:rPr lang="en-US" altLang="Arial" sz="1200"/>
              <a:t>Là một framework mạnh mẽ của Microsoft dùng để phát triển ứng dụng web và dịch vụ web</a:t>
            </a:r>
            <a:endParaRPr lang="en-US" altLang="Arial" sz="1200" dirty="0"/>
          </a:p>
        </p:txBody>
      </p:sp>
      <p:pic>
        <p:nvPicPr>
          <p:cNvPr id="108" name="picture 10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8887967" y="1615440"/>
            <a:ext cx="94488" cy="1987295"/>
          </a:xfrm>
          <a:prstGeom prst="rect">
            <a:avLst/>
          </a:prstGeom>
        </p:spPr>
      </p:pic>
      <p:pic>
        <p:nvPicPr>
          <p:cNvPr id="109" name="picture 10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8744711" y="1615440"/>
            <a:ext cx="94475" cy="1987295"/>
          </a:xfrm>
          <a:prstGeom prst="rect">
            <a:avLst/>
          </a:prstGeom>
        </p:spPr>
      </p:pic>
      <p:pic>
        <p:nvPicPr>
          <p:cNvPr id="110" name="picture 1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9031223" y="1612404"/>
            <a:ext cx="91439" cy="1987283"/>
          </a:xfrm>
          <a:prstGeom prst="rect">
            <a:avLst/>
          </a:prstGeom>
        </p:spPr>
      </p:pic>
      <p:pic>
        <p:nvPicPr>
          <p:cNvPr id="111" name="picture 1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600000">
            <a:off x="237744" y="36576"/>
            <a:ext cx="94488" cy="1072896"/>
          </a:xfrm>
          <a:prstGeom prst="rect">
            <a:avLst/>
          </a:prstGeom>
        </p:spPr>
      </p:pic>
      <p:pic>
        <p:nvPicPr>
          <p:cNvPr id="112" name="picture 1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1600000">
            <a:off x="417576" y="36576"/>
            <a:ext cx="94487" cy="1072896"/>
          </a:xfrm>
          <a:prstGeom prst="rect">
            <a:avLst/>
          </a:prstGeom>
        </p:spPr>
      </p:pic>
      <p:pic>
        <p:nvPicPr>
          <p:cNvPr id="113" name="picture 1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1600000">
            <a:off x="591312" y="36576"/>
            <a:ext cx="94487" cy="1072896"/>
          </a:xfrm>
          <a:prstGeom prst="rect">
            <a:avLst/>
          </a:prstGeom>
        </p:spPr>
      </p:pic>
      <p:sp>
        <p:nvSpPr>
          <p:cNvPr id="114" name="textbox 114"/>
          <p:cNvSpPr/>
          <p:nvPr/>
        </p:nvSpPr>
        <p:spPr>
          <a:xfrm>
            <a:off x="3772937" y="3331051"/>
            <a:ext cx="1732980" cy="268636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5386"/>
              </a:lnSpc>
              <a:tabLst/>
            </a:pPr>
            <a:endParaRPr lang="Arial" altLang="Arial" sz="100" dirty="0"/>
          </a:p>
          <a:p>
            <a:pPr indent="12700" algn="ctr" rtl="0" eaLnBrk="0">
              <a:lnSpc>
                <a:spcPct val="81000"/>
              </a:lnSpc>
              <a:tabLst/>
            </a:pPr>
            <a:r>
              <a:rPr lang="en-US" altLang="Arial" sz="1600" spc="150">
                <a:solidFill>
                  <a:srgbClr val="FF1C80">
                    <a:alpha val="100000"/>
                  </a:srgbClr>
                </a:solidFill>
                <a:latin typeface="Arial"/>
                <a:cs typeface="Arial"/>
              </a:rPr>
              <a:t>ASP.NETCore </a:t>
            </a:r>
            <a:endParaRPr lang="Arial" altLang="Arial" sz="1600" dirty="0"/>
          </a:p>
        </p:txBody>
      </p:sp>
      <p:pic>
        <p:nvPicPr>
          <p:cNvPr id="115" name="picture 1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21600000">
            <a:off x="45719" y="36576"/>
            <a:ext cx="91439" cy="1072896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2B03A0DB-6816-C28E-7AB6-F5498642D7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4256" y="1715750"/>
            <a:ext cx="1895475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5A84C2F4-02C3-02CB-5145-3E62E75D24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216" y="824181"/>
            <a:ext cx="1428750" cy="1895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Was ist Angular? ▻ Informationen, Vor- &amp; Nachteile">
            <a:extLst>
              <a:ext uri="{FF2B5EF4-FFF2-40B4-BE49-F238E27FC236}">
                <a16:creationId xmlns:a16="http://schemas.microsoft.com/office/drawing/2014/main" id="{813C8961-9D08-5DF3-BAF2-6CDE6EB23D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3838" y="946332"/>
            <a:ext cx="2352675" cy="194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F91F8F-32DE-7966-786D-1779BB17A0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52">
            <a:extLst>
              <a:ext uri="{FF2B5EF4-FFF2-40B4-BE49-F238E27FC236}">
                <a16:creationId xmlns:a16="http://schemas.microsoft.com/office/drawing/2014/main" id="{0E7751D7-09E7-A78D-EB8F-A83581C694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3712464"/>
            <a:ext cx="3749039" cy="1139952"/>
          </a:xfrm>
          <a:prstGeom prst="rect">
            <a:avLst/>
          </a:prstGeom>
        </p:spPr>
      </p:pic>
      <p:pic>
        <p:nvPicPr>
          <p:cNvPr id="53" name="picture 53">
            <a:extLst>
              <a:ext uri="{FF2B5EF4-FFF2-40B4-BE49-F238E27FC236}">
                <a16:creationId xmlns:a16="http://schemas.microsoft.com/office/drawing/2014/main" id="{720BEC5A-24A2-594D-9476-8EC1B92827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0" y="0"/>
            <a:ext cx="3986783" cy="1246632"/>
          </a:xfrm>
          <a:prstGeom prst="rect">
            <a:avLst/>
          </a:prstGeom>
        </p:spPr>
      </p:pic>
      <p:sp>
        <p:nvSpPr>
          <p:cNvPr id="54" name="textbox 54">
            <a:extLst>
              <a:ext uri="{FF2B5EF4-FFF2-40B4-BE49-F238E27FC236}">
                <a16:creationId xmlns:a16="http://schemas.microsoft.com/office/drawing/2014/main" id="{7483F0DE-1A28-0E89-CDCD-860E7C8D5D7C}"/>
              </a:ext>
            </a:extLst>
          </p:cNvPr>
          <p:cNvSpPr/>
          <p:nvPr/>
        </p:nvSpPr>
        <p:spPr>
          <a:xfrm>
            <a:off x="0" y="978408"/>
            <a:ext cx="3154679" cy="3437254"/>
          </a:xfrm>
          <a:prstGeom prst="rect">
            <a:avLst/>
          </a:prstGeom>
          <a:solidFill>
            <a:srgbClr val="562AAE">
              <a:alpha val="99607"/>
            </a:srgbClr>
          </a:solidFill>
        </p:spPr>
        <p:txBody>
          <a:bodyPr vert="horz" wrap="square" lIns="0" tIns="0" rIns="0" bIns="0"/>
          <a:lstStyle/>
          <a:p>
            <a:pPr algn="l" rtl="0" eaLnBrk="0">
              <a:lnSpc>
                <a:spcPct val="106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06000"/>
              </a:lnSpc>
              <a:tabLst/>
            </a:pPr>
            <a:endParaRPr lang="Arial" altLang="Arial" sz="1000"/>
          </a:p>
          <a:p>
            <a:pPr algn="l" rtl="0" eaLnBrk="0">
              <a:lnSpc>
                <a:spcPct val="106000"/>
              </a:lnSpc>
              <a:tabLst/>
            </a:pPr>
            <a:endParaRPr lang="Arial" altLang="Arial" sz="1000"/>
          </a:p>
          <a:p>
            <a:pPr algn="l" rtl="0" eaLnBrk="0">
              <a:lnSpc>
                <a:spcPct val="106000"/>
              </a:lnSpc>
              <a:tabLst/>
            </a:pPr>
            <a:endParaRPr lang="Arial" altLang="Arial" sz="1000"/>
          </a:p>
          <a:p>
            <a:pPr algn="l" rtl="0" eaLnBrk="0">
              <a:lnSpc>
                <a:spcPct val="106000"/>
              </a:lnSpc>
              <a:tabLst/>
            </a:pPr>
            <a:endParaRPr lang="Arial" altLang="Arial" sz="1000"/>
          </a:p>
          <a:p>
            <a:pPr algn="l" rtl="0" eaLnBrk="0">
              <a:lnSpc>
                <a:spcPct val="106000"/>
              </a:lnSpc>
              <a:tabLst/>
            </a:pPr>
            <a:endParaRPr lang="Arial" altLang="Arial" sz="1000"/>
          </a:p>
          <a:p>
            <a:pPr algn="l" rtl="0" eaLnBrk="0">
              <a:lnSpc>
                <a:spcPct val="106000"/>
              </a:lnSpc>
              <a:tabLst/>
            </a:pPr>
            <a:endParaRPr lang="Arial" altLang="Arial" sz="1000"/>
          </a:p>
          <a:p>
            <a:pPr algn="l" rtl="0" eaLnBrk="0">
              <a:lnSpc>
                <a:spcPct val="9368"/>
              </a:lnSpc>
              <a:tabLst/>
            </a:pPr>
            <a:endParaRPr lang="Arial" altLang="Arial" sz="100"/>
          </a:p>
          <a:p>
            <a:pPr indent="999751" rtl="0" eaLnBrk="0">
              <a:lnSpc>
                <a:spcPct val="79000"/>
              </a:lnSpc>
              <a:tabLst/>
            </a:pPr>
            <a:r>
              <a:rPr lang="en" sz="88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III</a:t>
            </a:r>
            <a:endParaRPr lang="Arial" altLang="Arial" sz="8600" dirty="0">
              <a:solidFill>
                <a:schemeClr val="bg1"/>
              </a:solidFill>
            </a:endParaRPr>
          </a:p>
        </p:txBody>
      </p:sp>
      <p:sp>
        <p:nvSpPr>
          <p:cNvPr id="55" name="textbox 55">
            <a:extLst>
              <a:ext uri="{FF2B5EF4-FFF2-40B4-BE49-F238E27FC236}">
                <a16:creationId xmlns:a16="http://schemas.microsoft.com/office/drawing/2014/main" id="{E856D19D-8DF8-17AE-9641-E47B7F85E64F}"/>
              </a:ext>
            </a:extLst>
          </p:cNvPr>
          <p:cNvSpPr/>
          <p:nvPr/>
        </p:nvSpPr>
        <p:spPr>
          <a:xfrm>
            <a:off x="4084215" y="2087147"/>
            <a:ext cx="3953361" cy="97028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  <a:tabLst/>
            </a:pPr>
            <a:endParaRPr lang="Arial" altLang="Arial" sz="100" dirty="0"/>
          </a:p>
          <a:p>
            <a:pPr indent="12700" algn="l" rtl="0" eaLnBrk="0">
              <a:lnSpc>
                <a:spcPts val="5000"/>
              </a:lnSpc>
              <a:tabLst/>
            </a:pPr>
            <a:r>
              <a:rPr lang="vi-VN" altLang="Arial" sz="3700" spc="-120">
                <a:solidFill>
                  <a:srgbClr val="FF1C80">
                    <a:alpha val="100000"/>
                  </a:srgbClr>
                </a:solidFill>
                <a:latin typeface="Arial"/>
                <a:cs typeface="Arial"/>
              </a:rPr>
              <a:t>Kết quả thực hiện</a:t>
            </a:r>
            <a:endParaRPr lang="en-US" altLang="Arial" sz="3700"/>
          </a:p>
        </p:txBody>
      </p:sp>
      <p:pic>
        <p:nvPicPr>
          <p:cNvPr id="56" name="picture 56">
            <a:extLst>
              <a:ext uri="{FF2B5EF4-FFF2-40B4-BE49-F238E27FC236}">
                <a16:creationId xmlns:a16="http://schemas.microsoft.com/office/drawing/2014/main" id="{7A39A4CF-265D-993B-D2C9-D45B2125BE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6583680" y="0"/>
            <a:ext cx="2560319" cy="950976"/>
          </a:xfrm>
          <a:prstGeom prst="rect">
            <a:avLst/>
          </a:prstGeom>
        </p:spPr>
      </p:pic>
      <p:pic>
        <p:nvPicPr>
          <p:cNvPr id="57" name="picture 57">
            <a:extLst>
              <a:ext uri="{FF2B5EF4-FFF2-40B4-BE49-F238E27FC236}">
                <a16:creationId xmlns:a16="http://schemas.microsoft.com/office/drawing/2014/main" id="{CABACB7E-F9A1-B909-9A55-39EF54A175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7114031" y="4608576"/>
            <a:ext cx="2029966" cy="534923"/>
          </a:xfrm>
          <a:prstGeom prst="rect">
            <a:avLst/>
          </a:prstGeom>
        </p:spPr>
      </p:pic>
      <p:sp>
        <p:nvSpPr>
          <p:cNvPr id="58" name="rect">
            <a:extLst>
              <a:ext uri="{FF2B5EF4-FFF2-40B4-BE49-F238E27FC236}">
                <a16:creationId xmlns:a16="http://schemas.microsoft.com/office/drawing/2014/main" id="{568E6CCE-C01C-7BAA-854A-49599F16F41E}"/>
              </a:ext>
            </a:extLst>
          </p:cNvPr>
          <p:cNvSpPr/>
          <p:nvPr/>
        </p:nvSpPr>
        <p:spPr>
          <a:xfrm>
            <a:off x="8037576" y="4181855"/>
            <a:ext cx="1106423" cy="188976"/>
          </a:xfrm>
          <a:prstGeom prst="rect">
            <a:avLst/>
          </a:prstGeom>
          <a:solidFill>
            <a:srgbClr val="562AAE">
              <a:alpha val="99607"/>
            </a:srgbClr>
          </a:solidFill>
          <a:ln cap="flat"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29073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"/>
        <a:ea typeface=""/>
        <a:cs typeface=""/>
      </a:majorFont>
      <a:minorFont>
        <a:latin typeface="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satMod val="110000"/>
                <a:lum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satMod val="105000"/>
                <a:lum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shade val="94000"/>
              </a:schemeClr>
            </a:gs>
            <a:gs pos="50000">
              <a:schemeClr val="phClr">
                <a:lumMod val="110000"/>
                <a:satMod val="100000"/>
                <a:tint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</TotalTime>
  <Words>675</Words>
  <Application>Microsoft Office PowerPoint</Application>
  <PresentationFormat>On-screen Show (16:9)</PresentationFormat>
  <Paragraphs>135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Arial</vt:lpstr>
      <vt:lpstr>Calibri</vt:lpstr>
      <vt:lpstr>Segoe UI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Minh Hoàng Cao Sỹ</cp:lastModifiedBy>
  <cp:revision>4</cp:revision>
  <dcterms:modified xsi:type="dcterms:W3CDTF">2024-12-26T01:26:55Z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E94486CC-9CD1-11EB-B3E1-52540006F7B4}" pid="2" name="CRO">
    <vt:lpwstr>wqlLaW5nc29mdCBQREYgdG8gV1BTIDc1</vt:lpwstr>
  </property>
  <property fmtid="{E94486CC-9CD1-11EB-B3E1-52540006F7B4}" pid="3" name="Created">
    <vt:filetime>2022-04-21T11:21:38Z</vt:filetime>
  </property>
</Properties>
</file>